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6"/>
  </p:notesMasterIdLst>
  <p:sldIdLst>
    <p:sldId id="322" r:id="rId2"/>
    <p:sldId id="321" r:id="rId3"/>
    <p:sldId id="331" r:id="rId4"/>
    <p:sldId id="345" r:id="rId5"/>
    <p:sldId id="347" r:id="rId6"/>
    <p:sldId id="348" r:id="rId7"/>
    <p:sldId id="349" r:id="rId8"/>
    <p:sldId id="350" r:id="rId9"/>
    <p:sldId id="346" r:id="rId10"/>
    <p:sldId id="351" r:id="rId11"/>
    <p:sldId id="352" r:id="rId12"/>
    <p:sldId id="353" r:id="rId13"/>
    <p:sldId id="354" r:id="rId14"/>
    <p:sldId id="355" r:id="rId15"/>
    <p:sldId id="356" r:id="rId16"/>
    <p:sldId id="357" r:id="rId17"/>
    <p:sldId id="358" r:id="rId18"/>
    <p:sldId id="359" r:id="rId19"/>
    <p:sldId id="360" r:id="rId20"/>
    <p:sldId id="361" r:id="rId21"/>
    <p:sldId id="329" r:id="rId22"/>
    <p:sldId id="362" r:id="rId23"/>
    <p:sldId id="363" r:id="rId24"/>
    <p:sldId id="364" r:id="rId25"/>
    <p:sldId id="365" r:id="rId26"/>
    <p:sldId id="366" r:id="rId27"/>
    <p:sldId id="367" r:id="rId28"/>
    <p:sldId id="368" r:id="rId29"/>
    <p:sldId id="369" r:id="rId30"/>
    <p:sldId id="370" r:id="rId31"/>
    <p:sldId id="371" r:id="rId32"/>
    <p:sldId id="372" r:id="rId33"/>
    <p:sldId id="373" r:id="rId34"/>
    <p:sldId id="374" r:id="rId35"/>
    <p:sldId id="375" r:id="rId36"/>
    <p:sldId id="376" r:id="rId37"/>
    <p:sldId id="377" r:id="rId38"/>
    <p:sldId id="378" r:id="rId39"/>
    <p:sldId id="379" r:id="rId40"/>
    <p:sldId id="380" r:id="rId41"/>
    <p:sldId id="381" r:id="rId42"/>
    <p:sldId id="382" r:id="rId43"/>
    <p:sldId id="383" r:id="rId44"/>
    <p:sldId id="384"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clrMode="bw"/>
  <p:clrMru>
    <a:srgbClr val="FFFFFF"/>
    <a:srgbClr val="00461C"/>
    <a:srgbClr val="00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48583" autoAdjust="0"/>
    <p:restoredTop sz="23768" autoAdjust="0"/>
  </p:normalViewPr>
  <p:slideViewPr>
    <p:cSldViewPr>
      <p:cViewPr varScale="1">
        <p:scale>
          <a:sx n="25" d="100"/>
          <a:sy n="25" d="100"/>
        </p:scale>
        <p:origin x="336" y="176"/>
      </p:cViewPr>
      <p:guideLst>
        <p:guide orient="horz" pos="2160"/>
        <p:guide pos="3840"/>
      </p:guideLst>
    </p:cSldViewPr>
  </p:slideViewPr>
  <p:outlineViewPr>
    <p:cViewPr>
      <p:scale>
        <a:sx n="33" d="100"/>
        <a:sy n="33" d="100"/>
      </p:scale>
      <p:origin x="0" y="0"/>
    </p:cViewPr>
  </p:outlineViewPr>
  <p:notesTextViewPr>
    <p:cViewPr>
      <p:scale>
        <a:sx n="265" d="100"/>
        <a:sy n="265"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828BAD4-8BAE-48C3-B43E-D45667499A32}" type="datetimeFigureOut">
              <a:rPr lang="en-US" smtClean="0"/>
              <a:t>11/13/18</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1143D84-37E8-4104-811D-2D17835D31A6}" type="slidenum">
              <a:rPr lang="en-US" smtClean="0"/>
              <a:t>‹nº›</a:t>
            </a:fld>
            <a:endParaRPr lang="en-US"/>
          </a:p>
        </p:txBody>
      </p:sp>
    </p:spTree>
    <p:extLst>
      <p:ext uri="{BB962C8B-B14F-4D97-AF65-F5344CB8AC3E}">
        <p14:creationId xmlns:p14="http://schemas.microsoft.com/office/powerpoint/2010/main" val="10837802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Welcome to CELEBRATIONS!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During our time together we will learn about </a:t>
            </a:r>
            <a:r>
              <a:rPr lang="en-US" sz="1200" b="1" kern="1200" dirty="0">
                <a:solidFill>
                  <a:schemeClr val="tx1"/>
                </a:solidFill>
                <a:latin typeface="+mn-lt"/>
                <a:ea typeface="+mn-ea"/>
                <a:cs typeface="+mn-cs"/>
              </a:rPr>
              <a:t>rest</a:t>
            </a:r>
            <a:r>
              <a:rPr lang="en-US" sz="1200" kern="1200" dirty="0">
                <a:solidFill>
                  <a:schemeClr val="tx1"/>
                </a:solidFill>
                <a:latin typeface="+mn-lt"/>
                <a:ea typeface="+mn-ea"/>
                <a:cs typeface="+mn-cs"/>
              </a:rPr>
              <a:t>, the sixth healthful living principle in this series. Rest is certainly a pertinent topic in today’s fast-paced world and I hope you are looking forward to our discussion.</a:t>
            </a:r>
          </a:p>
          <a:p>
            <a:endParaRPr lang="pt-BR" dirty="0"/>
          </a:p>
        </p:txBody>
      </p:sp>
      <p:sp>
        <p:nvSpPr>
          <p:cNvPr id="4" name="Espaço Reservado para Número de Slide 3"/>
          <p:cNvSpPr>
            <a:spLocks noGrp="1"/>
          </p:cNvSpPr>
          <p:nvPr>
            <p:ph type="sldNum" sz="quarter" idx="5"/>
          </p:nvPr>
        </p:nvSpPr>
        <p:spPr/>
        <p:txBody>
          <a:bodyPr/>
          <a:lstStyle/>
          <a:p>
            <a:fld id="{71143D84-37E8-4104-811D-2D17835D31A6}" type="slidenum">
              <a:rPr lang="en-US" smtClean="0"/>
              <a:t>1</a:t>
            </a:fld>
            <a:endParaRPr lang="en-US"/>
          </a:p>
        </p:txBody>
      </p:sp>
    </p:spTree>
    <p:extLst>
      <p:ext uri="{BB962C8B-B14F-4D97-AF65-F5344CB8AC3E}">
        <p14:creationId xmlns:p14="http://schemas.microsoft.com/office/powerpoint/2010/main" val="26412974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en-US" sz="1200" kern="1200" dirty="0">
                <a:solidFill>
                  <a:schemeClr val="tx1"/>
                </a:solidFill>
                <a:effectLst/>
                <a:latin typeface="+mn-lt"/>
                <a:ea typeface="+mn-ea"/>
                <a:cs typeface="+mn-cs"/>
              </a:rPr>
              <a:t>Students often will study most of the night when cramming for an examination, and they often suffer the consequences of sleep deprivation in poor grades as a result. The way people choose to live and order their lives, along with often hectic work schedules, frequently results in increased inattention at work. Sleep provides the “right stuff.” It prepares bodies and minds for peak performance.</a:t>
            </a:r>
          </a:p>
          <a:p>
            <a:endParaRPr lang="en-US" dirty="0"/>
          </a:p>
          <a:p>
            <a:endParaRPr lang="en-US" dirty="0"/>
          </a:p>
          <a:p>
            <a:endParaRPr lang="pt-BR" dirty="0"/>
          </a:p>
        </p:txBody>
      </p:sp>
      <p:sp>
        <p:nvSpPr>
          <p:cNvPr id="4" name="Espaço Reservado para Número de Slide 3"/>
          <p:cNvSpPr>
            <a:spLocks noGrp="1"/>
          </p:cNvSpPr>
          <p:nvPr>
            <p:ph type="sldNum" sz="quarter" idx="10"/>
          </p:nvPr>
        </p:nvSpPr>
        <p:spPr/>
        <p:txBody>
          <a:bodyPr/>
          <a:lstStyle/>
          <a:p>
            <a:fld id="{71143D84-37E8-4104-811D-2D17835D31A6}" type="slidenum">
              <a:rPr lang="en-US" smtClean="0"/>
              <a:t>10</a:t>
            </a:fld>
            <a:endParaRPr lang="en-US"/>
          </a:p>
        </p:txBody>
      </p:sp>
    </p:spTree>
    <p:extLst>
      <p:ext uri="{BB962C8B-B14F-4D97-AF65-F5344CB8AC3E}">
        <p14:creationId xmlns:p14="http://schemas.microsoft.com/office/powerpoint/2010/main" val="28605811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en-US" sz="1200" kern="1200" dirty="0">
                <a:solidFill>
                  <a:schemeClr val="tx1"/>
                </a:solidFill>
                <a:effectLst/>
                <a:latin typeface="+mn-lt"/>
                <a:ea typeface="+mn-ea"/>
                <a:cs typeface="+mn-cs"/>
              </a:rPr>
              <a:t>Sleep is divided into various stages. These are based on the characteristic waveforms seen on electroencephalographic recordings of brain-wave activity. There are two major types of sleep: nonrapid-eye-movement sleep and rapid-eye-movement sleep.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Non-rapid</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eye</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movement sleep is often characterized by four stages. The first two are deviations from wakefulness and generally last only a few minutes. Stages three and four are known collectively as “slow-wave sleep.” It is during this period of “deep sleep” that the restoration and growth of body tissue occur and immunity to infections is strengthened. </a:t>
            </a:r>
          </a:p>
          <a:p>
            <a:endParaRPr lang="en-US" dirty="0"/>
          </a:p>
          <a:p>
            <a:endParaRPr lang="pt-BR" dirty="0"/>
          </a:p>
        </p:txBody>
      </p:sp>
      <p:sp>
        <p:nvSpPr>
          <p:cNvPr id="4" name="Espaço Reservado para Número de Slide 3"/>
          <p:cNvSpPr>
            <a:spLocks noGrp="1"/>
          </p:cNvSpPr>
          <p:nvPr>
            <p:ph type="sldNum" sz="quarter" idx="10"/>
          </p:nvPr>
        </p:nvSpPr>
        <p:spPr/>
        <p:txBody>
          <a:bodyPr/>
          <a:lstStyle/>
          <a:p>
            <a:fld id="{71143D84-37E8-4104-811D-2D17835D31A6}" type="slidenum">
              <a:rPr lang="en-US" smtClean="0"/>
              <a:t>11</a:t>
            </a:fld>
            <a:endParaRPr lang="en-US"/>
          </a:p>
        </p:txBody>
      </p:sp>
    </p:spTree>
    <p:extLst>
      <p:ext uri="{BB962C8B-B14F-4D97-AF65-F5344CB8AC3E}">
        <p14:creationId xmlns:p14="http://schemas.microsoft.com/office/powerpoint/2010/main" val="21570718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Rapid-eye-movement sleep is characterized by a waveform similar to wakefulness. The eyes will move back and forth rapidly under closed lids as though looking from side to side, even though the person is sound asleep. Our dreams occur during this phase of sleep, although we usually recall very little of the dream content. Some individuals may sleepwalk, wet the bed, or grind their teeth during this phase. Rapid-eye-movement sleep is very important for mental and emotional restoration. Many important and fascinating functions take place here, including memory organization and reorganization, as well as the refreshing of memories. </a:t>
            </a:r>
          </a:p>
          <a:p>
            <a:endParaRPr lang="en-US" dirty="0"/>
          </a:p>
          <a:p>
            <a:endParaRPr lang="pt-BR" dirty="0"/>
          </a:p>
        </p:txBody>
      </p:sp>
      <p:sp>
        <p:nvSpPr>
          <p:cNvPr id="4" name="Espaço Reservado para Número de Slide 3"/>
          <p:cNvSpPr>
            <a:spLocks noGrp="1"/>
          </p:cNvSpPr>
          <p:nvPr>
            <p:ph type="sldNum" sz="quarter" idx="10"/>
          </p:nvPr>
        </p:nvSpPr>
        <p:spPr/>
        <p:txBody>
          <a:bodyPr/>
          <a:lstStyle/>
          <a:p>
            <a:fld id="{71143D84-37E8-4104-811D-2D17835D31A6}" type="slidenum">
              <a:rPr lang="en-US" smtClean="0"/>
              <a:t>12</a:t>
            </a:fld>
            <a:endParaRPr lang="en-US"/>
          </a:p>
        </p:txBody>
      </p:sp>
    </p:spTree>
    <p:extLst>
      <p:ext uri="{BB962C8B-B14F-4D97-AF65-F5344CB8AC3E}">
        <p14:creationId xmlns:p14="http://schemas.microsoft.com/office/powerpoint/2010/main" val="38330075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en-US" sz="1200" kern="1200" dirty="0">
                <a:solidFill>
                  <a:schemeClr val="tx1"/>
                </a:solidFill>
                <a:effectLst/>
                <a:latin typeface="+mn-lt"/>
                <a:ea typeface="+mn-ea"/>
                <a:cs typeface="+mn-cs"/>
              </a:rPr>
              <a:t>During a good night’s sleep, these two types of sleep occur in approximately 90-minute cycles that are repeated from four to six times during the night. Both types of sleep are necessary for complete physical and mental rest. The recuperative value of sleep can be measured by the shape of these cycles and is called the “sleep architecture.” Good sleep architecture results in recuperative sleep, which enhances learning and improves productivity.</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Certain choices—such as irregular times for retiring and awaking, worry and anxiety, certain medications and alcohol, and eating just before going to bed—can impair good architecture.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Sadly, most sleep-deprived people are totally unaware of their own reduced capabilities because they have been sleepy for so long they don’t know what it’s like to feel wide awake. A rested person will accomplish more in less time and do it better, more effectively, and safely!</a:t>
            </a:r>
            <a:endParaRPr lang="en-US" dirty="0"/>
          </a:p>
          <a:p>
            <a:endParaRPr lang="en-US" dirty="0"/>
          </a:p>
          <a:p>
            <a:endParaRPr lang="pt-BR" dirty="0"/>
          </a:p>
        </p:txBody>
      </p:sp>
      <p:sp>
        <p:nvSpPr>
          <p:cNvPr id="4" name="Espaço Reservado para Número de Slide 3"/>
          <p:cNvSpPr>
            <a:spLocks noGrp="1"/>
          </p:cNvSpPr>
          <p:nvPr>
            <p:ph type="sldNum" sz="quarter" idx="10"/>
          </p:nvPr>
        </p:nvSpPr>
        <p:spPr/>
        <p:txBody>
          <a:bodyPr/>
          <a:lstStyle/>
          <a:p>
            <a:fld id="{71143D84-37E8-4104-811D-2D17835D31A6}" type="slidenum">
              <a:rPr lang="en-US" smtClean="0"/>
              <a:t>13</a:t>
            </a:fld>
            <a:endParaRPr lang="en-US"/>
          </a:p>
        </p:txBody>
      </p:sp>
    </p:spTree>
    <p:extLst>
      <p:ext uri="{BB962C8B-B14F-4D97-AF65-F5344CB8AC3E}">
        <p14:creationId xmlns:p14="http://schemas.microsoft.com/office/powerpoint/2010/main" val="25417706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en-US" dirty="0"/>
              <a:t>Steps to Getting to Sleep</a:t>
            </a:r>
          </a:p>
          <a:p>
            <a:pPr marL="171450" indent="-171450">
              <a:buFont typeface="Arial" pitchFamily="34" charset="0"/>
              <a:buChar char="•"/>
            </a:pPr>
            <a:r>
              <a:rPr lang="en-US" sz="1200" kern="1200" dirty="0">
                <a:solidFill>
                  <a:schemeClr val="tx1"/>
                </a:solidFill>
                <a:effectLst/>
                <a:latin typeface="+mn-lt"/>
                <a:ea typeface="+mn-ea"/>
                <a:cs typeface="+mn-cs"/>
              </a:rPr>
              <a:t>Learn to value sleep. We never accomplish what we do not value.</a:t>
            </a:r>
          </a:p>
          <a:p>
            <a:pPr marL="171450" indent="-171450">
              <a:buFont typeface="Arial" pitchFamily="34" charset="0"/>
              <a:buChar char="•"/>
            </a:pPr>
            <a:r>
              <a:rPr lang="en-US" sz="1200" kern="1200" dirty="0">
                <a:solidFill>
                  <a:schemeClr val="tx1"/>
                </a:solidFill>
                <a:effectLst/>
                <a:latin typeface="+mn-lt"/>
                <a:ea typeface="+mn-ea"/>
                <a:cs typeface="+mn-cs"/>
              </a:rPr>
              <a:t>Establish a regular bedtime ritual to let your mind and body know that you are preparing to sleep.</a:t>
            </a:r>
          </a:p>
          <a:p>
            <a:endParaRPr lang="en-US" dirty="0"/>
          </a:p>
          <a:p>
            <a:endParaRPr lang="pt-BR" dirty="0"/>
          </a:p>
        </p:txBody>
      </p:sp>
      <p:sp>
        <p:nvSpPr>
          <p:cNvPr id="4" name="Espaço Reservado para Número de Slide 3"/>
          <p:cNvSpPr>
            <a:spLocks noGrp="1"/>
          </p:cNvSpPr>
          <p:nvPr>
            <p:ph type="sldNum" sz="quarter" idx="10"/>
          </p:nvPr>
        </p:nvSpPr>
        <p:spPr/>
        <p:txBody>
          <a:bodyPr/>
          <a:lstStyle/>
          <a:p>
            <a:fld id="{71143D84-37E8-4104-811D-2D17835D31A6}" type="slidenum">
              <a:rPr lang="en-US" smtClean="0"/>
              <a:t>14</a:t>
            </a:fld>
            <a:endParaRPr lang="en-US"/>
          </a:p>
        </p:txBody>
      </p:sp>
    </p:spTree>
    <p:extLst>
      <p:ext uri="{BB962C8B-B14F-4D97-AF65-F5344CB8AC3E}">
        <p14:creationId xmlns:p14="http://schemas.microsoft.com/office/powerpoint/2010/main" val="17468953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kern="1200" dirty="0">
                <a:solidFill>
                  <a:schemeClr val="tx1"/>
                </a:solidFill>
                <a:effectLst/>
                <a:latin typeface="+mn-lt"/>
                <a:ea typeface="+mn-ea"/>
                <a:cs typeface="+mn-cs"/>
              </a:rPr>
              <a:t>Exercise appropriately every day, at least four to five hours prior to retiring.</a:t>
            </a:r>
          </a:p>
          <a:p>
            <a:endParaRPr lang="en-US" dirty="0"/>
          </a:p>
          <a:p>
            <a:endParaRPr lang="pt-BR" dirty="0"/>
          </a:p>
        </p:txBody>
      </p:sp>
      <p:sp>
        <p:nvSpPr>
          <p:cNvPr id="4" name="Espaço Reservado para Número de Slide 3"/>
          <p:cNvSpPr>
            <a:spLocks noGrp="1"/>
          </p:cNvSpPr>
          <p:nvPr>
            <p:ph type="sldNum" sz="quarter" idx="10"/>
          </p:nvPr>
        </p:nvSpPr>
        <p:spPr/>
        <p:txBody>
          <a:bodyPr/>
          <a:lstStyle/>
          <a:p>
            <a:fld id="{71143D84-37E8-4104-811D-2D17835D31A6}" type="slidenum">
              <a:rPr lang="en-US" smtClean="0"/>
              <a:t>15</a:t>
            </a:fld>
            <a:endParaRPr lang="en-US"/>
          </a:p>
        </p:txBody>
      </p:sp>
    </p:spTree>
    <p:extLst>
      <p:ext uri="{BB962C8B-B14F-4D97-AF65-F5344CB8AC3E}">
        <p14:creationId xmlns:p14="http://schemas.microsoft.com/office/powerpoint/2010/main" val="31515597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171450" indent="-171450">
              <a:buFont typeface="Arial" pitchFamily="34" charset="0"/>
              <a:buChar char="•"/>
            </a:pPr>
            <a:r>
              <a:rPr lang="en-US" sz="1200" kern="1200" dirty="0">
                <a:solidFill>
                  <a:schemeClr val="tx1"/>
                </a:solidFill>
                <a:effectLst/>
                <a:latin typeface="+mn-lt"/>
                <a:ea typeface="+mn-ea"/>
                <a:cs typeface="+mn-cs"/>
              </a:rPr>
              <a:t>Establish regular times for rising and retiring, and stick to them every day—even on weekends.</a:t>
            </a:r>
          </a:p>
          <a:p>
            <a:pPr marL="171450" indent="-171450">
              <a:buFont typeface="Arial" pitchFamily="34" charset="0"/>
              <a:buChar char="•"/>
            </a:pPr>
            <a:r>
              <a:rPr lang="en-US" sz="1200" kern="1200" dirty="0">
                <a:solidFill>
                  <a:schemeClr val="tx1"/>
                </a:solidFill>
                <a:effectLst/>
                <a:latin typeface="+mn-lt"/>
                <a:ea typeface="+mn-ea"/>
                <a:cs typeface="+mn-cs"/>
              </a:rPr>
              <a:t>Use a comfortable, firm bed located in a quiet, cool bedroom not cluttered with TVs, computers, and exercise equipment.</a:t>
            </a:r>
          </a:p>
          <a:p>
            <a:endParaRPr lang="en-US" dirty="0"/>
          </a:p>
          <a:p>
            <a:endParaRPr lang="en-US" dirty="0"/>
          </a:p>
          <a:p>
            <a:endParaRPr lang="pt-BR" dirty="0"/>
          </a:p>
        </p:txBody>
      </p:sp>
      <p:sp>
        <p:nvSpPr>
          <p:cNvPr id="4" name="Espaço Reservado para Número de Slide 3"/>
          <p:cNvSpPr>
            <a:spLocks noGrp="1"/>
          </p:cNvSpPr>
          <p:nvPr>
            <p:ph type="sldNum" sz="quarter" idx="10"/>
          </p:nvPr>
        </p:nvSpPr>
        <p:spPr/>
        <p:txBody>
          <a:bodyPr/>
          <a:lstStyle/>
          <a:p>
            <a:fld id="{71143D84-37E8-4104-811D-2D17835D31A6}" type="slidenum">
              <a:rPr lang="en-US" smtClean="0"/>
              <a:t>16</a:t>
            </a:fld>
            <a:endParaRPr lang="en-US"/>
          </a:p>
        </p:txBody>
      </p:sp>
    </p:spTree>
    <p:extLst>
      <p:ext uri="{BB962C8B-B14F-4D97-AF65-F5344CB8AC3E}">
        <p14:creationId xmlns:p14="http://schemas.microsoft.com/office/powerpoint/2010/main" val="36180039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171450" indent="-171450">
              <a:buFont typeface="Arial" pitchFamily="34" charset="0"/>
              <a:buChar char="•"/>
            </a:pPr>
            <a:r>
              <a:rPr lang="en-US" sz="1200" kern="1200" dirty="0">
                <a:solidFill>
                  <a:schemeClr val="tx1"/>
                </a:solidFill>
                <a:effectLst/>
                <a:latin typeface="+mn-lt"/>
                <a:ea typeface="+mn-ea"/>
                <a:cs typeface="+mn-cs"/>
              </a:rPr>
              <a:t>Eat lightly in the evening, several hours prior to bedtime.</a:t>
            </a:r>
          </a:p>
          <a:p>
            <a:pPr marL="171450" indent="-171450">
              <a:buFont typeface="Arial" pitchFamily="34" charset="0"/>
              <a:buChar char="•"/>
            </a:pPr>
            <a:r>
              <a:rPr lang="en-US" sz="1200" kern="1200" dirty="0">
                <a:solidFill>
                  <a:schemeClr val="tx1"/>
                </a:solidFill>
                <a:effectLst/>
                <a:latin typeface="+mn-lt"/>
                <a:ea typeface="+mn-ea"/>
                <a:cs typeface="+mn-cs"/>
              </a:rPr>
              <a:t>Avoid watching exciting or depressing TV programs or movies, engaging in stressful events such as arguments, or making momentous decisions soon before bedtime.</a:t>
            </a:r>
          </a:p>
          <a:p>
            <a:endParaRPr lang="en-US" dirty="0"/>
          </a:p>
          <a:p>
            <a:endParaRPr lang="pt-BR" dirty="0"/>
          </a:p>
        </p:txBody>
      </p:sp>
      <p:sp>
        <p:nvSpPr>
          <p:cNvPr id="4" name="Espaço Reservado para Número de Slide 3"/>
          <p:cNvSpPr>
            <a:spLocks noGrp="1"/>
          </p:cNvSpPr>
          <p:nvPr>
            <p:ph type="sldNum" sz="quarter" idx="10"/>
          </p:nvPr>
        </p:nvSpPr>
        <p:spPr/>
        <p:txBody>
          <a:bodyPr/>
          <a:lstStyle/>
          <a:p>
            <a:fld id="{71143D84-37E8-4104-811D-2D17835D31A6}" type="slidenum">
              <a:rPr lang="en-US" smtClean="0"/>
              <a:t>17</a:t>
            </a:fld>
            <a:endParaRPr lang="en-US"/>
          </a:p>
        </p:txBody>
      </p:sp>
    </p:spTree>
    <p:extLst>
      <p:ext uri="{BB962C8B-B14F-4D97-AF65-F5344CB8AC3E}">
        <p14:creationId xmlns:p14="http://schemas.microsoft.com/office/powerpoint/2010/main" val="1463195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kern="1200" dirty="0">
                <a:solidFill>
                  <a:schemeClr val="tx1"/>
                </a:solidFill>
                <a:effectLst/>
                <a:latin typeface="+mn-lt"/>
                <a:ea typeface="+mn-ea"/>
                <a:cs typeface="+mn-cs"/>
              </a:rPr>
              <a:t>See your personal physician if you suspect a sleep disorder or other medical condition.</a:t>
            </a:r>
          </a:p>
          <a:p>
            <a:endParaRPr lang="en-US" dirty="0"/>
          </a:p>
          <a:p>
            <a:endParaRPr lang="en-US" dirty="0"/>
          </a:p>
          <a:p>
            <a:endParaRPr lang="pt-BR" dirty="0"/>
          </a:p>
        </p:txBody>
      </p:sp>
      <p:sp>
        <p:nvSpPr>
          <p:cNvPr id="4" name="Espaço Reservado para Número de Slide 3"/>
          <p:cNvSpPr>
            <a:spLocks noGrp="1"/>
          </p:cNvSpPr>
          <p:nvPr>
            <p:ph type="sldNum" sz="quarter" idx="10"/>
          </p:nvPr>
        </p:nvSpPr>
        <p:spPr/>
        <p:txBody>
          <a:bodyPr/>
          <a:lstStyle/>
          <a:p>
            <a:fld id="{71143D84-37E8-4104-811D-2D17835D31A6}" type="slidenum">
              <a:rPr lang="en-US" smtClean="0"/>
              <a:t>18</a:t>
            </a:fld>
            <a:endParaRPr lang="en-US"/>
          </a:p>
        </p:txBody>
      </p:sp>
    </p:spTree>
    <p:extLst>
      <p:ext uri="{BB962C8B-B14F-4D97-AF65-F5344CB8AC3E}">
        <p14:creationId xmlns:p14="http://schemas.microsoft.com/office/powerpoint/2010/main" val="9386468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171450" indent="-171450">
              <a:buFont typeface="Arial" pitchFamily="34" charset="0"/>
              <a:buChar char="•"/>
            </a:pPr>
            <a:r>
              <a:rPr lang="en-US" sz="1200" kern="1200" dirty="0">
                <a:solidFill>
                  <a:schemeClr val="tx1"/>
                </a:solidFill>
                <a:effectLst/>
                <a:latin typeface="+mn-lt"/>
                <a:ea typeface="+mn-ea"/>
                <a:cs typeface="+mn-cs"/>
              </a:rPr>
              <a:t>Put your trust in God. Give Him your problems and anxieties.</a:t>
            </a:r>
          </a:p>
          <a:p>
            <a:pPr marL="171450" indent="-171450">
              <a:buFont typeface="Arial" pitchFamily="34" charset="0"/>
              <a:buChar char="•"/>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Remember: Tonight’s sleep builds tomorrow’s energy! Sleep is as important as diet and exercise, only easier!</a:t>
            </a:r>
          </a:p>
          <a:p>
            <a:endParaRPr lang="en-US" dirty="0"/>
          </a:p>
          <a:p>
            <a:endParaRPr lang="pt-BR" dirty="0"/>
          </a:p>
        </p:txBody>
      </p:sp>
      <p:sp>
        <p:nvSpPr>
          <p:cNvPr id="4" name="Espaço Reservado para Número de Slide 3"/>
          <p:cNvSpPr>
            <a:spLocks noGrp="1"/>
          </p:cNvSpPr>
          <p:nvPr>
            <p:ph type="sldNum" sz="quarter" idx="10"/>
          </p:nvPr>
        </p:nvSpPr>
        <p:spPr/>
        <p:txBody>
          <a:bodyPr/>
          <a:lstStyle/>
          <a:p>
            <a:fld id="{71143D84-37E8-4104-811D-2D17835D31A6}" type="slidenum">
              <a:rPr lang="en-US" smtClean="0"/>
              <a:t>19</a:t>
            </a:fld>
            <a:endParaRPr lang="en-US"/>
          </a:p>
        </p:txBody>
      </p:sp>
    </p:spTree>
    <p:extLst>
      <p:ext uri="{BB962C8B-B14F-4D97-AF65-F5344CB8AC3E}">
        <p14:creationId xmlns:p14="http://schemas.microsoft.com/office/powerpoint/2010/main" val="28794818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Welcome to CELEBRATIONS!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During our time together we will learn about </a:t>
            </a:r>
            <a:r>
              <a:rPr lang="en-US" sz="1200" b="1" kern="1200" dirty="0">
                <a:solidFill>
                  <a:schemeClr val="tx1"/>
                </a:solidFill>
                <a:latin typeface="+mn-lt"/>
                <a:ea typeface="+mn-ea"/>
                <a:cs typeface="+mn-cs"/>
              </a:rPr>
              <a:t>rest</a:t>
            </a:r>
            <a:r>
              <a:rPr lang="en-US" sz="1200" kern="1200" dirty="0">
                <a:solidFill>
                  <a:schemeClr val="tx1"/>
                </a:solidFill>
                <a:latin typeface="+mn-lt"/>
                <a:ea typeface="+mn-ea"/>
                <a:cs typeface="+mn-cs"/>
              </a:rPr>
              <a:t>, the sixth healthful living principle in this series. Rest is certainly a pertinent topic in today’s fast-paced world and I hope you are looking forward to our discussion.</a:t>
            </a:r>
          </a:p>
        </p:txBody>
      </p:sp>
      <p:sp>
        <p:nvSpPr>
          <p:cNvPr id="4" name="Espaço Reservado para Número de Slide 3"/>
          <p:cNvSpPr>
            <a:spLocks noGrp="1"/>
          </p:cNvSpPr>
          <p:nvPr>
            <p:ph type="sldNum" sz="quarter" idx="10"/>
          </p:nvPr>
        </p:nvSpPr>
        <p:spPr/>
        <p:txBody>
          <a:bodyPr/>
          <a:lstStyle/>
          <a:p>
            <a:fld id="{71143D84-37E8-4104-811D-2D17835D31A6}" type="slidenum">
              <a:rPr lang="en-US" smtClean="0"/>
              <a:t>2</a:t>
            </a:fld>
            <a:endParaRPr lang="en-US"/>
          </a:p>
        </p:txBody>
      </p:sp>
    </p:spTree>
    <p:extLst>
      <p:ext uri="{BB962C8B-B14F-4D97-AF65-F5344CB8AC3E}">
        <p14:creationId xmlns:p14="http://schemas.microsoft.com/office/powerpoint/2010/main" val="2081265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en-US" sz="1200" kern="1200" dirty="0">
                <a:solidFill>
                  <a:schemeClr val="tx1"/>
                </a:solidFill>
                <a:effectLst/>
                <a:latin typeface="+mn-lt"/>
                <a:ea typeface="+mn-ea"/>
                <a:cs typeface="+mn-cs"/>
              </a:rPr>
              <a:t>Sleep scientists also recognize that to truly remain rested and productive we need both a weekly and an annual rest. In Britain during World War I, increased productivity was attempted by continuous, nonstop work schedules. It was later recognized, however, that by reducing the workweek to 48 hours and requiring one day of rest per week, productivity actually increased by 15 percent.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On July 29, 1941, Winston Churchill announced before the House of Commons, “If we are to win this war it will be by staying power. For this reason we must have one holiday per week and one week holiday per year.” That was voted into law!</a:t>
            </a:r>
          </a:p>
          <a:p>
            <a:endParaRPr lang="en-US" dirty="0"/>
          </a:p>
          <a:p>
            <a:endParaRPr lang="pt-BR" dirty="0"/>
          </a:p>
        </p:txBody>
      </p:sp>
      <p:sp>
        <p:nvSpPr>
          <p:cNvPr id="4" name="Espaço Reservado para Número de Slide 3"/>
          <p:cNvSpPr>
            <a:spLocks noGrp="1"/>
          </p:cNvSpPr>
          <p:nvPr>
            <p:ph type="sldNum" sz="quarter" idx="10"/>
          </p:nvPr>
        </p:nvSpPr>
        <p:spPr/>
        <p:txBody>
          <a:bodyPr/>
          <a:lstStyle/>
          <a:p>
            <a:fld id="{71143D84-37E8-4104-811D-2D17835D31A6}" type="slidenum">
              <a:rPr lang="en-US" smtClean="0"/>
              <a:t>20</a:t>
            </a:fld>
            <a:endParaRPr lang="en-US"/>
          </a:p>
        </p:txBody>
      </p:sp>
    </p:spTree>
    <p:extLst>
      <p:ext uri="{BB962C8B-B14F-4D97-AF65-F5344CB8AC3E}">
        <p14:creationId xmlns:p14="http://schemas.microsoft.com/office/powerpoint/2010/main" val="2835750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As humans, we all have our limitations. We cannot work around the clock or without regular times of rest and maintain a healthy, happy, and productive life. We need daily rest as much as we need weekly and annual breaks to provide the mental and emotional recuperation necessary for creativity and positive family relationships. Optimal physical, mental, emotional, and spiritual health require adequate rest.</a:t>
            </a:r>
          </a:p>
          <a:p>
            <a:endParaRPr lang="en-US" dirty="0"/>
          </a:p>
          <a:p>
            <a:endParaRPr lang="pt-BR" dirty="0"/>
          </a:p>
        </p:txBody>
      </p:sp>
      <p:sp>
        <p:nvSpPr>
          <p:cNvPr id="4" name="Espaço Reservado para Número de Slide 3"/>
          <p:cNvSpPr>
            <a:spLocks noGrp="1"/>
          </p:cNvSpPr>
          <p:nvPr>
            <p:ph type="sldNum" sz="quarter" idx="10"/>
          </p:nvPr>
        </p:nvSpPr>
        <p:spPr/>
        <p:txBody>
          <a:bodyPr/>
          <a:lstStyle/>
          <a:p>
            <a:fld id="{71143D84-37E8-4104-811D-2D17835D31A6}" type="slidenum">
              <a:rPr lang="en-US" smtClean="0"/>
              <a:t>21</a:t>
            </a:fld>
            <a:endParaRPr lang="en-US"/>
          </a:p>
        </p:txBody>
      </p:sp>
    </p:spTree>
    <p:extLst>
      <p:ext uri="{BB962C8B-B14F-4D97-AF65-F5344CB8AC3E}">
        <p14:creationId xmlns:p14="http://schemas.microsoft.com/office/powerpoint/2010/main" val="32509342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Bible records that in the very beginning God instituted a weekly rest to provide a much-needed break from the tedium of work. Our Creator knew that in order to function optimally we need balanced daily rest in addition to weekly rest as found in Exodus 20:8-10: “Remember the Sabbath day, to keep it holy. Six days you shall labor and do all your work, but the seventh day is the Sabbath of the Lord your God. In it you shall do no work: you, nor your son, nor your daughter, nor your male servant, nor your female servant, nor your cattle, nor your stranger who is within your gates.”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Lord wants us to fellowship with Him, especially on the Sabbath day, because He created us as His children. Part of the blessing of the Sabbath rest comes as we support and relate with others during these special hours. Christ said in Mark 2:27, “The Sabbath was made for man, and not man for the Sabbath” (NKJV).</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Daily sleep and a weekly rest empower us to be receptive to the blessings of God physically, mentally, emotionally, socially, and spiritually, thus continually restoring us to optimal health.</a:t>
            </a:r>
          </a:p>
          <a:p>
            <a:endParaRPr lang="en-US" dirty="0"/>
          </a:p>
          <a:p>
            <a:endParaRPr lang="pt-BR" dirty="0"/>
          </a:p>
        </p:txBody>
      </p:sp>
      <p:sp>
        <p:nvSpPr>
          <p:cNvPr id="4" name="Espaço Reservado para Número de Slide 3"/>
          <p:cNvSpPr>
            <a:spLocks noGrp="1"/>
          </p:cNvSpPr>
          <p:nvPr>
            <p:ph type="sldNum" sz="quarter" idx="10"/>
          </p:nvPr>
        </p:nvSpPr>
        <p:spPr/>
        <p:txBody>
          <a:bodyPr/>
          <a:lstStyle/>
          <a:p>
            <a:fld id="{71143D84-37E8-4104-811D-2D17835D31A6}" type="slidenum">
              <a:rPr lang="en-US" smtClean="0"/>
              <a:t>22</a:t>
            </a:fld>
            <a:endParaRPr lang="en-US"/>
          </a:p>
        </p:txBody>
      </p:sp>
    </p:spTree>
    <p:extLst>
      <p:ext uri="{BB962C8B-B14F-4D97-AF65-F5344CB8AC3E}">
        <p14:creationId xmlns:p14="http://schemas.microsoft.com/office/powerpoint/2010/main" val="9685875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en-US" b="1" dirty="0">
                <a:solidFill>
                  <a:schemeClr val="bg1"/>
                </a:solidFill>
              </a:rPr>
              <a:t>LIFE APPLICATION</a:t>
            </a:r>
            <a:br>
              <a:rPr lang="en-US" b="1" dirty="0">
                <a:solidFill>
                  <a:schemeClr val="bg1"/>
                </a:solidFill>
              </a:rPr>
            </a:br>
            <a:r>
              <a:rPr lang="en-US" b="1" dirty="0">
                <a:solidFill>
                  <a:schemeClr val="bg1"/>
                </a:solidFill>
              </a:rPr>
              <a:t>QUESTIONS</a:t>
            </a:r>
          </a:p>
          <a:p>
            <a:endParaRPr lang="en-US" b="1" dirty="0">
              <a:solidFill>
                <a:schemeClr val="bg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We will now focus on some life application questions regarding rest. We will review them carefully so that you have time to consider the questions and apply what you are learning to your life. Please write your responses in your Celebrating Rest participant worksheets. You are welcome to ask questions and to look back over the material. </a:t>
            </a:r>
          </a:p>
          <a:p>
            <a:endParaRPr lang="en-US" dirty="0"/>
          </a:p>
          <a:p>
            <a:endParaRPr lang="pt-BR" dirty="0"/>
          </a:p>
        </p:txBody>
      </p:sp>
      <p:sp>
        <p:nvSpPr>
          <p:cNvPr id="4" name="Espaço Reservado para Número de Slide 3"/>
          <p:cNvSpPr>
            <a:spLocks noGrp="1"/>
          </p:cNvSpPr>
          <p:nvPr>
            <p:ph type="sldNum" sz="quarter" idx="10"/>
          </p:nvPr>
        </p:nvSpPr>
        <p:spPr/>
        <p:txBody>
          <a:bodyPr/>
          <a:lstStyle/>
          <a:p>
            <a:fld id="{71143D84-37E8-4104-811D-2D17835D31A6}" type="slidenum">
              <a:rPr lang="en-US" smtClean="0"/>
              <a:t>23</a:t>
            </a:fld>
            <a:endParaRPr lang="en-US"/>
          </a:p>
        </p:txBody>
      </p:sp>
    </p:spTree>
    <p:extLst>
      <p:ext uri="{BB962C8B-B14F-4D97-AF65-F5344CB8AC3E}">
        <p14:creationId xmlns:p14="http://schemas.microsoft.com/office/powerpoint/2010/main" val="22597016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How many times in the last three days have I fallen asleep involuntarily? </a:t>
            </a:r>
          </a:p>
          <a:p>
            <a:endParaRPr lang="pt-BR" dirty="0"/>
          </a:p>
        </p:txBody>
      </p:sp>
      <p:sp>
        <p:nvSpPr>
          <p:cNvPr id="4" name="Espaço Reservado para Número de Slide 3"/>
          <p:cNvSpPr>
            <a:spLocks noGrp="1"/>
          </p:cNvSpPr>
          <p:nvPr>
            <p:ph type="sldNum" sz="quarter" idx="10"/>
          </p:nvPr>
        </p:nvSpPr>
        <p:spPr/>
        <p:txBody>
          <a:bodyPr/>
          <a:lstStyle/>
          <a:p>
            <a:fld id="{71143D84-37E8-4104-811D-2D17835D31A6}" type="slidenum">
              <a:rPr lang="en-US" smtClean="0"/>
              <a:t>24</a:t>
            </a:fld>
            <a:endParaRPr lang="en-US"/>
          </a:p>
        </p:txBody>
      </p:sp>
    </p:spTree>
    <p:extLst>
      <p:ext uri="{BB962C8B-B14F-4D97-AF65-F5344CB8AC3E}">
        <p14:creationId xmlns:p14="http://schemas.microsoft.com/office/powerpoint/2010/main" val="18575284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en-US" dirty="0"/>
              <a:t>How many hours of nightly sleep have I had during that same time? Do I need to reassess my sleeping habits? </a:t>
            </a:r>
          </a:p>
          <a:p>
            <a:endParaRPr lang="en-US" dirty="0"/>
          </a:p>
          <a:p>
            <a:endParaRPr lang="en-US" dirty="0"/>
          </a:p>
          <a:p>
            <a:endParaRPr lang="pt-BR" dirty="0"/>
          </a:p>
        </p:txBody>
      </p:sp>
      <p:sp>
        <p:nvSpPr>
          <p:cNvPr id="4" name="Espaço Reservado para Número de Slide 3"/>
          <p:cNvSpPr>
            <a:spLocks noGrp="1"/>
          </p:cNvSpPr>
          <p:nvPr>
            <p:ph type="sldNum" sz="quarter" idx="10"/>
          </p:nvPr>
        </p:nvSpPr>
        <p:spPr/>
        <p:txBody>
          <a:bodyPr/>
          <a:lstStyle/>
          <a:p>
            <a:fld id="{71143D84-37E8-4104-811D-2D17835D31A6}" type="slidenum">
              <a:rPr lang="en-US" smtClean="0"/>
              <a:t>25</a:t>
            </a:fld>
            <a:endParaRPr lang="en-US"/>
          </a:p>
        </p:txBody>
      </p:sp>
    </p:spTree>
    <p:extLst>
      <p:ext uri="{BB962C8B-B14F-4D97-AF65-F5344CB8AC3E}">
        <p14:creationId xmlns:p14="http://schemas.microsoft.com/office/powerpoint/2010/main" val="35471387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en-US" dirty="0"/>
              <a:t>Am I staying up too late at night? </a:t>
            </a:r>
          </a:p>
          <a:p>
            <a:endParaRPr lang="en-US" dirty="0"/>
          </a:p>
          <a:p>
            <a:r>
              <a:rPr lang="en-US" dirty="0"/>
              <a:t>What delays my preparation for bed? </a:t>
            </a:r>
          </a:p>
          <a:p>
            <a:endParaRPr lang="pt-BR" dirty="0"/>
          </a:p>
        </p:txBody>
      </p:sp>
      <p:sp>
        <p:nvSpPr>
          <p:cNvPr id="4" name="Espaço Reservado para Número de Slide 3"/>
          <p:cNvSpPr>
            <a:spLocks noGrp="1"/>
          </p:cNvSpPr>
          <p:nvPr>
            <p:ph type="sldNum" sz="quarter" idx="10"/>
          </p:nvPr>
        </p:nvSpPr>
        <p:spPr/>
        <p:txBody>
          <a:bodyPr/>
          <a:lstStyle/>
          <a:p>
            <a:fld id="{71143D84-37E8-4104-811D-2D17835D31A6}" type="slidenum">
              <a:rPr lang="en-US" smtClean="0"/>
              <a:t>26</a:t>
            </a:fld>
            <a:endParaRPr lang="en-US"/>
          </a:p>
        </p:txBody>
      </p:sp>
    </p:spTree>
    <p:extLst>
      <p:ext uri="{BB962C8B-B14F-4D97-AF65-F5344CB8AC3E}">
        <p14:creationId xmlns:p14="http://schemas.microsoft.com/office/powerpoint/2010/main" val="15949493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en-US" dirty="0"/>
              <a:t>Do I need to exercise more, or perhaps earlier in the day? </a:t>
            </a:r>
          </a:p>
        </p:txBody>
      </p:sp>
      <p:sp>
        <p:nvSpPr>
          <p:cNvPr id="4" name="Espaço Reservado para Número de Slide 3"/>
          <p:cNvSpPr>
            <a:spLocks noGrp="1"/>
          </p:cNvSpPr>
          <p:nvPr>
            <p:ph type="sldNum" sz="quarter" idx="10"/>
          </p:nvPr>
        </p:nvSpPr>
        <p:spPr/>
        <p:txBody>
          <a:bodyPr/>
          <a:lstStyle/>
          <a:p>
            <a:fld id="{71143D84-37E8-4104-811D-2D17835D31A6}" type="slidenum">
              <a:rPr lang="en-US" smtClean="0"/>
              <a:t>27</a:t>
            </a:fld>
            <a:endParaRPr lang="en-US"/>
          </a:p>
        </p:txBody>
      </p:sp>
    </p:spTree>
    <p:extLst>
      <p:ext uri="{BB962C8B-B14F-4D97-AF65-F5344CB8AC3E}">
        <p14:creationId xmlns:p14="http://schemas.microsoft.com/office/powerpoint/2010/main" val="346337577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Have I had too big a meal in the evening, or eaten too late? </a:t>
            </a:r>
          </a:p>
          <a:p>
            <a:endParaRPr lang="pt-BR" dirty="0"/>
          </a:p>
        </p:txBody>
      </p:sp>
      <p:sp>
        <p:nvSpPr>
          <p:cNvPr id="4" name="Espaço Reservado para Número de Slide 3"/>
          <p:cNvSpPr>
            <a:spLocks noGrp="1"/>
          </p:cNvSpPr>
          <p:nvPr>
            <p:ph type="sldNum" sz="quarter" idx="10"/>
          </p:nvPr>
        </p:nvSpPr>
        <p:spPr/>
        <p:txBody>
          <a:bodyPr/>
          <a:lstStyle/>
          <a:p>
            <a:fld id="{71143D84-37E8-4104-811D-2D17835D31A6}" type="slidenum">
              <a:rPr lang="en-US" smtClean="0"/>
              <a:t>28</a:t>
            </a:fld>
            <a:endParaRPr lang="en-US"/>
          </a:p>
        </p:txBody>
      </p:sp>
    </p:spTree>
    <p:extLst>
      <p:ext uri="{BB962C8B-B14F-4D97-AF65-F5344CB8AC3E}">
        <p14:creationId xmlns:p14="http://schemas.microsoft.com/office/powerpoint/2010/main" val="160616263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Am I worrying about something that is keeping me awake? </a:t>
            </a:r>
          </a:p>
          <a:p>
            <a:endParaRPr lang="pt-BR" dirty="0"/>
          </a:p>
        </p:txBody>
      </p:sp>
      <p:sp>
        <p:nvSpPr>
          <p:cNvPr id="4" name="Espaço Reservado para Número de Slide 3"/>
          <p:cNvSpPr>
            <a:spLocks noGrp="1"/>
          </p:cNvSpPr>
          <p:nvPr>
            <p:ph type="sldNum" sz="quarter" idx="10"/>
          </p:nvPr>
        </p:nvSpPr>
        <p:spPr/>
        <p:txBody>
          <a:bodyPr/>
          <a:lstStyle/>
          <a:p>
            <a:fld id="{71143D84-37E8-4104-811D-2D17835D31A6}" type="slidenum">
              <a:rPr lang="en-US" smtClean="0"/>
              <a:t>29</a:t>
            </a:fld>
            <a:endParaRPr lang="en-US"/>
          </a:p>
        </p:txBody>
      </p:sp>
    </p:spTree>
    <p:extLst>
      <p:ext uri="{BB962C8B-B14F-4D97-AF65-F5344CB8AC3E}">
        <p14:creationId xmlns:p14="http://schemas.microsoft.com/office/powerpoint/2010/main" val="20593930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en-US" sz="1200" kern="1200" dirty="0">
                <a:solidFill>
                  <a:schemeClr val="tx1"/>
                </a:solidFill>
                <a:effectLst/>
                <a:latin typeface="+mn-lt"/>
                <a:ea typeface="+mn-ea"/>
                <a:cs typeface="+mn-cs"/>
              </a:rPr>
              <a:t>In 1996, 7-year-old Jessica </a:t>
            </a:r>
            <a:r>
              <a:rPr lang="en-US" sz="1200" kern="1200" dirty="0" err="1">
                <a:solidFill>
                  <a:schemeClr val="tx1"/>
                </a:solidFill>
                <a:effectLst/>
                <a:latin typeface="+mn-lt"/>
                <a:ea typeface="+mn-ea"/>
                <a:cs typeface="+mn-cs"/>
              </a:rPr>
              <a:t>DuBroff</a:t>
            </a:r>
            <a:r>
              <a:rPr lang="en-US" sz="1200" kern="1200" dirty="0">
                <a:solidFill>
                  <a:schemeClr val="tx1"/>
                </a:solidFill>
                <a:effectLst/>
                <a:latin typeface="+mn-lt"/>
                <a:ea typeface="+mn-ea"/>
                <a:cs typeface="+mn-cs"/>
              </a:rPr>
              <a:t> was attempting to be the youngest student pilot to fly across the United States. Accompanying her were her father and her flying instructor. The first couple of days went uneventfully, but as often happens, the media were closely following this attempt and hounded the instructor pilot for midnight and early morning interviews.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While talking with his wife on the phone from Wyoming, the instructor told her how frustrated he was with all the media interruptions, how fatigued he had become as a result of the lost sleep, and how much he was looking forward to being finished with the “media zoo.”</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next morning, while preparing for the flight, this instructor with an impeccable record for safety uncharacteristically failed to get a weather briefing before departure. As a result, he flew directly into a storm and the plane crashed shortly after takeoff. No one survived.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Interviews with ground staff later revealed that this very experienced pilot had started the engine without removing the wheel chocks—something every pilot does before cranking the engine. This forgetfulness evidenced his extreme state of </a:t>
            </a:r>
            <a:r>
              <a:rPr lang="en-US" sz="1200" kern="1200" dirty="0">
                <a:solidFill>
                  <a:schemeClr val="tx1"/>
                </a:solidFill>
                <a:latin typeface="+mn-lt"/>
                <a:ea typeface="+mn-ea"/>
                <a:cs typeface="+mn-cs"/>
              </a:rPr>
              <a:t>fatigue.</a:t>
            </a:r>
            <a:r>
              <a:rPr lang="en-US" sz="1200" kern="1200" baseline="30000" dirty="0">
                <a:solidFill>
                  <a:schemeClr val="tx1"/>
                </a:solidFill>
                <a:latin typeface="+mn-lt"/>
                <a:ea typeface="+mn-ea"/>
                <a:cs typeface="+mn-cs"/>
              </a:rPr>
              <a:t>1</a:t>
            </a:r>
            <a:r>
              <a:rPr lang="en-US" sz="1200" kern="1200" dirty="0">
                <a:solidFill>
                  <a:schemeClr val="tx1"/>
                </a:solidFill>
                <a:latin typeface="+mn-lt"/>
                <a:ea typeface="+mn-ea"/>
                <a:cs typeface="+mn-cs"/>
              </a:rPr>
              <a:t> </a:t>
            </a:r>
            <a:r>
              <a:rPr lang="en-US" dirty="0"/>
              <a:t> </a:t>
            </a:r>
            <a:r>
              <a:rPr lang="en-US" sz="1200" kern="1200" dirty="0">
                <a:solidFill>
                  <a:schemeClr val="tx1"/>
                </a:solidFill>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30000" dirty="0">
                <a:solidFill>
                  <a:schemeClr val="tx1"/>
                </a:solidFill>
                <a:latin typeface="+mn-lt"/>
                <a:ea typeface="+mn-ea"/>
                <a:cs typeface="+mn-cs"/>
              </a:rPr>
              <a:t>1</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http://</a:t>
            </a:r>
            <a:r>
              <a:rPr lang="en-US" sz="1200" kern="1200" dirty="0" err="1">
                <a:solidFill>
                  <a:schemeClr val="tx1"/>
                </a:solidFill>
                <a:latin typeface="+mn-lt"/>
                <a:ea typeface="+mn-ea"/>
                <a:cs typeface="+mn-cs"/>
              </a:rPr>
              <a:t>www.ntsb.gov</a:t>
            </a:r>
            <a:r>
              <a:rPr lang="en-US" sz="1200" kern="1200" dirty="0">
                <a:solidFill>
                  <a:schemeClr val="tx1"/>
                </a:solidFill>
                <a:latin typeface="+mn-lt"/>
                <a:ea typeface="+mn-ea"/>
                <a:cs typeface="+mn-cs"/>
              </a:rPr>
              <a:t>/news/1997/970304a.htm</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Sleep science tells us that as in the case of this experienced instructor, tired minds are much more likely to make serious mistakes. In most societies of the world today, a significant percentage of the population is sleep deprived. In the United States fatigue is one of the 10 most common reasons people visit a physician.</a:t>
            </a:r>
          </a:p>
          <a:p>
            <a:endParaRPr lang="en-US" dirty="0"/>
          </a:p>
          <a:p>
            <a:endParaRPr lang="pt-BR" dirty="0"/>
          </a:p>
        </p:txBody>
      </p:sp>
      <p:sp>
        <p:nvSpPr>
          <p:cNvPr id="4" name="Espaço Reservado para Número de Slide 3"/>
          <p:cNvSpPr>
            <a:spLocks noGrp="1"/>
          </p:cNvSpPr>
          <p:nvPr>
            <p:ph type="sldNum" sz="quarter" idx="10"/>
          </p:nvPr>
        </p:nvSpPr>
        <p:spPr/>
        <p:txBody>
          <a:bodyPr/>
          <a:lstStyle/>
          <a:p>
            <a:fld id="{71143D84-37E8-4104-811D-2D17835D31A6}" type="slidenum">
              <a:rPr lang="en-US" smtClean="0"/>
              <a:t>3</a:t>
            </a:fld>
            <a:endParaRPr lang="en-US"/>
          </a:p>
        </p:txBody>
      </p:sp>
    </p:spTree>
    <p:extLst>
      <p:ext uri="{BB962C8B-B14F-4D97-AF65-F5344CB8AC3E}">
        <p14:creationId xmlns:p14="http://schemas.microsoft.com/office/powerpoint/2010/main" val="413611470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Am I choosing to watch too much TV or play too many games?</a:t>
            </a:r>
          </a:p>
          <a:p>
            <a:endParaRPr lang="pt-BR" dirty="0"/>
          </a:p>
        </p:txBody>
      </p:sp>
      <p:sp>
        <p:nvSpPr>
          <p:cNvPr id="4" name="Espaço Reservado para Número de Slide 3"/>
          <p:cNvSpPr>
            <a:spLocks noGrp="1"/>
          </p:cNvSpPr>
          <p:nvPr>
            <p:ph type="sldNum" sz="quarter" idx="10"/>
          </p:nvPr>
        </p:nvSpPr>
        <p:spPr/>
        <p:txBody>
          <a:bodyPr/>
          <a:lstStyle/>
          <a:p>
            <a:fld id="{71143D84-37E8-4104-811D-2D17835D31A6}" type="slidenum">
              <a:rPr lang="en-US" smtClean="0"/>
              <a:t>30</a:t>
            </a:fld>
            <a:endParaRPr lang="en-US"/>
          </a:p>
        </p:txBody>
      </p:sp>
    </p:spTree>
    <p:extLst>
      <p:ext uri="{BB962C8B-B14F-4D97-AF65-F5344CB8AC3E}">
        <p14:creationId xmlns:p14="http://schemas.microsoft.com/office/powerpoint/2010/main" val="105357196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Do I need to see my physician about a sleep disorder, such as sleep apnea?</a:t>
            </a:r>
          </a:p>
          <a:p>
            <a:endParaRPr lang="en-US" dirty="0"/>
          </a:p>
        </p:txBody>
      </p:sp>
      <p:sp>
        <p:nvSpPr>
          <p:cNvPr id="4" name="Espaço Reservado para Número de Slide 3"/>
          <p:cNvSpPr>
            <a:spLocks noGrp="1"/>
          </p:cNvSpPr>
          <p:nvPr>
            <p:ph type="sldNum" sz="quarter" idx="10"/>
          </p:nvPr>
        </p:nvSpPr>
        <p:spPr/>
        <p:txBody>
          <a:bodyPr/>
          <a:lstStyle/>
          <a:p>
            <a:fld id="{71143D84-37E8-4104-811D-2D17835D31A6}" type="slidenum">
              <a:rPr lang="en-US" smtClean="0"/>
              <a:t>31</a:t>
            </a:fld>
            <a:endParaRPr lang="en-US"/>
          </a:p>
        </p:txBody>
      </p:sp>
    </p:spTree>
    <p:extLst>
      <p:ext uri="{BB962C8B-B14F-4D97-AF65-F5344CB8AC3E}">
        <p14:creationId xmlns:p14="http://schemas.microsoft.com/office/powerpoint/2010/main" val="143937537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At this time we will divide into small groups of three or four. This will be a great opportunity for you to get to know one another and to work together as we discuss the next series of questions in our groups. You may write your responses and/or the group’s responses in your Celebrating Rest participant worksheets.</a:t>
            </a:r>
          </a:p>
          <a:p>
            <a:endParaRPr lang="en-US" dirty="0"/>
          </a:p>
          <a:p>
            <a:r>
              <a:rPr lang="en-US" dirty="0"/>
              <a:t>A husband and wife worked late and then went out to dinner with friends. The meal was delicious, but the couple ate too much. </a:t>
            </a:r>
          </a:p>
          <a:p>
            <a:endParaRPr lang="pt-BR" dirty="0"/>
          </a:p>
        </p:txBody>
      </p:sp>
      <p:sp>
        <p:nvSpPr>
          <p:cNvPr id="4" name="Espaço Reservado para Número de Slide 3"/>
          <p:cNvSpPr>
            <a:spLocks noGrp="1"/>
          </p:cNvSpPr>
          <p:nvPr>
            <p:ph type="sldNum" sz="quarter" idx="10"/>
          </p:nvPr>
        </p:nvSpPr>
        <p:spPr/>
        <p:txBody>
          <a:bodyPr/>
          <a:lstStyle/>
          <a:p>
            <a:fld id="{71143D84-37E8-4104-811D-2D17835D31A6}" type="slidenum">
              <a:rPr lang="en-US" smtClean="0"/>
              <a:t>32</a:t>
            </a:fld>
            <a:endParaRPr lang="en-US"/>
          </a:p>
        </p:txBody>
      </p:sp>
    </p:spTree>
    <p:extLst>
      <p:ext uri="{BB962C8B-B14F-4D97-AF65-F5344CB8AC3E}">
        <p14:creationId xmlns:p14="http://schemas.microsoft.com/office/powerpoint/2010/main" val="229466802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Neither slept well when they eventually got to bed. The next evening they arrived home late again and then watched a late-night TV show. </a:t>
            </a:r>
          </a:p>
          <a:p>
            <a:endParaRPr lang="pt-BR" dirty="0"/>
          </a:p>
        </p:txBody>
      </p:sp>
      <p:sp>
        <p:nvSpPr>
          <p:cNvPr id="4" name="Espaço Reservado para Número de Slide 3"/>
          <p:cNvSpPr>
            <a:spLocks noGrp="1"/>
          </p:cNvSpPr>
          <p:nvPr>
            <p:ph type="sldNum" sz="quarter" idx="10"/>
          </p:nvPr>
        </p:nvSpPr>
        <p:spPr/>
        <p:txBody>
          <a:bodyPr/>
          <a:lstStyle/>
          <a:p>
            <a:fld id="{71143D84-37E8-4104-811D-2D17835D31A6}" type="slidenum">
              <a:rPr lang="en-US" smtClean="0"/>
              <a:t>33</a:t>
            </a:fld>
            <a:endParaRPr lang="en-US"/>
          </a:p>
        </p:txBody>
      </p:sp>
    </p:spTree>
    <p:extLst>
      <p:ext uri="{BB962C8B-B14F-4D97-AF65-F5344CB8AC3E}">
        <p14:creationId xmlns:p14="http://schemas.microsoft.com/office/powerpoint/2010/main" val="10536395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next morning the couple had a heated argument about who should</a:t>
            </a:r>
            <a:r>
              <a:rPr lang="en-US" baseline="0" dirty="0"/>
              <a:t> pick-up </a:t>
            </a:r>
            <a:r>
              <a:rPr lang="en-US" dirty="0"/>
              <a:t>the dry cleaning. Why would they argue about such an inconsequential thing? </a:t>
            </a:r>
          </a:p>
          <a:p>
            <a:endParaRPr lang="pt-BR" dirty="0"/>
          </a:p>
        </p:txBody>
      </p:sp>
      <p:sp>
        <p:nvSpPr>
          <p:cNvPr id="4" name="Espaço Reservado para Número de Slide 3"/>
          <p:cNvSpPr>
            <a:spLocks noGrp="1"/>
          </p:cNvSpPr>
          <p:nvPr>
            <p:ph type="sldNum" sz="quarter" idx="10"/>
          </p:nvPr>
        </p:nvSpPr>
        <p:spPr/>
        <p:txBody>
          <a:bodyPr/>
          <a:lstStyle/>
          <a:p>
            <a:fld id="{71143D84-37E8-4104-811D-2D17835D31A6}" type="slidenum">
              <a:rPr lang="en-US" smtClean="0"/>
              <a:t>34</a:t>
            </a:fld>
            <a:endParaRPr lang="en-US"/>
          </a:p>
        </p:txBody>
      </p:sp>
    </p:spTree>
    <p:extLst>
      <p:ext uri="{BB962C8B-B14F-4D97-AF65-F5344CB8AC3E}">
        <p14:creationId xmlns:p14="http://schemas.microsoft.com/office/powerpoint/2010/main" val="224212436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Were they thinking clearly? How can I prevent something like that from happening to me?</a:t>
            </a:r>
          </a:p>
          <a:p>
            <a:endParaRPr lang="en-US" dirty="0"/>
          </a:p>
          <a:p>
            <a:endParaRPr lang="pt-BR" dirty="0"/>
          </a:p>
        </p:txBody>
      </p:sp>
      <p:sp>
        <p:nvSpPr>
          <p:cNvPr id="4" name="Espaço Reservado para Número de Slide 3"/>
          <p:cNvSpPr>
            <a:spLocks noGrp="1"/>
          </p:cNvSpPr>
          <p:nvPr>
            <p:ph type="sldNum" sz="quarter" idx="10"/>
          </p:nvPr>
        </p:nvSpPr>
        <p:spPr/>
        <p:txBody>
          <a:bodyPr/>
          <a:lstStyle/>
          <a:p>
            <a:fld id="{71143D84-37E8-4104-811D-2D17835D31A6}" type="slidenum">
              <a:rPr lang="en-US" smtClean="0"/>
              <a:t>35</a:t>
            </a:fld>
            <a:endParaRPr lang="en-US"/>
          </a:p>
        </p:txBody>
      </p:sp>
    </p:spTree>
    <p:extLst>
      <p:ext uri="{BB962C8B-B14F-4D97-AF65-F5344CB8AC3E}">
        <p14:creationId xmlns:p14="http://schemas.microsoft.com/office/powerpoint/2010/main" val="173023810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indent="0">
              <a:buNone/>
            </a:pPr>
            <a:r>
              <a:rPr lang="en-US" sz="1200" dirty="0"/>
              <a:t>How many of the following symptoms have I observed in myself lately? </a:t>
            </a:r>
          </a:p>
          <a:p>
            <a:pPr marL="171450" indent="-171450">
              <a:buFont typeface="Arial" pitchFamily="34" charset="0"/>
              <a:buChar char="•"/>
            </a:pPr>
            <a:r>
              <a:rPr lang="en-US" sz="1200" dirty="0"/>
              <a:t>lower productivity; </a:t>
            </a:r>
          </a:p>
          <a:p>
            <a:pPr marL="171450" indent="-171450">
              <a:buFont typeface="Arial" pitchFamily="34" charset="0"/>
              <a:buChar char="•"/>
            </a:pPr>
            <a:r>
              <a:rPr lang="en-US" sz="1200" dirty="0"/>
              <a:t>short attention span;</a:t>
            </a:r>
          </a:p>
          <a:p>
            <a:pPr marL="171450" indent="-171450">
              <a:buFont typeface="Arial" pitchFamily="34" charset="0"/>
              <a:buChar char="•"/>
            </a:pPr>
            <a:r>
              <a:rPr lang="en-US" sz="1200" dirty="0"/>
              <a:t>inability to solve complex problems, think clearly, or remember quickly.</a:t>
            </a:r>
          </a:p>
          <a:p>
            <a:endParaRPr lang="en-US" sz="1200" dirty="0"/>
          </a:p>
          <a:p>
            <a:pPr marL="0" indent="0">
              <a:buFont typeface="Arial" pitchFamily="34" charset="0"/>
              <a:buNone/>
            </a:pPr>
            <a:endParaRPr lang="en-US" sz="1200" dirty="0"/>
          </a:p>
          <a:p>
            <a:endParaRPr lang="pt-BR" dirty="0"/>
          </a:p>
        </p:txBody>
      </p:sp>
      <p:sp>
        <p:nvSpPr>
          <p:cNvPr id="4" name="Espaço Reservado para Número de Slide 3"/>
          <p:cNvSpPr>
            <a:spLocks noGrp="1"/>
          </p:cNvSpPr>
          <p:nvPr>
            <p:ph type="sldNum" sz="quarter" idx="10"/>
          </p:nvPr>
        </p:nvSpPr>
        <p:spPr/>
        <p:txBody>
          <a:bodyPr/>
          <a:lstStyle/>
          <a:p>
            <a:fld id="{71143D84-37E8-4104-811D-2D17835D31A6}" type="slidenum">
              <a:rPr lang="en-US" smtClean="0"/>
              <a:t>36</a:t>
            </a:fld>
            <a:endParaRPr lang="en-US"/>
          </a:p>
        </p:txBody>
      </p:sp>
    </p:spTree>
    <p:extLst>
      <p:ext uri="{BB962C8B-B14F-4D97-AF65-F5344CB8AC3E}">
        <p14:creationId xmlns:p14="http://schemas.microsoft.com/office/powerpoint/2010/main" val="415182104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indent="0">
              <a:buNone/>
            </a:pPr>
            <a:r>
              <a:rPr lang="en-US" dirty="0"/>
              <a:t>How do I demonstrate that I value my sleep? </a:t>
            </a:r>
          </a:p>
          <a:p>
            <a:pPr marL="0" indent="0">
              <a:buNone/>
            </a:pPr>
            <a:endParaRPr lang="en-US" dirty="0"/>
          </a:p>
          <a:p>
            <a:pPr marL="0" indent="0">
              <a:buNone/>
            </a:pPr>
            <a:r>
              <a:rPr lang="en-US" dirty="0"/>
              <a:t>What choices do I have to make in order to get adequate and restful sleep? </a:t>
            </a:r>
          </a:p>
          <a:p>
            <a:pPr marL="0" indent="0">
              <a:buNone/>
            </a:pPr>
            <a:endParaRPr lang="en-US" dirty="0"/>
          </a:p>
          <a:p>
            <a:pPr marL="0" indent="0">
              <a:buNone/>
            </a:pPr>
            <a:r>
              <a:rPr lang="en-US" dirty="0"/>
              <a:t>Should I choose to get up at the same time on weekends as I do during the week so that I establish good-habit patterns?</a:t>
            </a:r>
          </a:p>
          <a:p>
            <a:endParaRPr lang="pt-BR" dirty="0"/>
          </a:p>
        </p:txBody>
      </p:sp>
      <p:sp>
        <p:nvSpPr>
          <p:cNvPr id="4" name="Espaço Reservado para Número de Slide 3"/>
          <p:cNvSpPr>
            <a:spLocks noGrp="1"/>
          </p:cNvSpPr>
          <p:nvPr>
            <p:ph type="sldNum" sz="quarter" idx="10"/>
          </p:nvPr>
        </p:nvSpPr>
        <p:spPr/>
        <p:txBody>
          <a:bodyPr/>
          <a:lstStyle/>
          <a:p>
            <a:fld id="{71143D84-37E8-4104-811D-2D17835D31A6}" type="slidenum">
              <a:rPr lang="en-US" smtClean="0"/>
              <a:t>37</a:t>
            </a:fld>
            <a:endParaRPr lang="en-US"/>
          </a:p>
        </p:txBody>
      </p:sp>
    </p:spTree>
    <p:extLst>
      <p:ext uri="{BB962C8B-B14F-4D97-AF65-F5344CB8AC3E}">
        <p14:creationId xmlns:p14="http://schemas.microsoft.com/office/powerpoint/2010/main" val="258141568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What arrangements in my bedroom do I have to change to foster better sleep?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How can I make a decided choice to put my trust in God and leave my burdens with Him?</a:t>
            </a:r>
          </a:p>
          <a:p>
            <a:endParaRPr lang="pt-BR" dirty="0"/>
          </a:p>
        </p:txBody>
      </p:sp>
      <p:sp>
        <p:nvSpPr>
          <p:cNvPr id="4" name="Espaço Reservado para Número de Slide 3"/>
          <p:cNvSpPr>
            <a:spLocks noGrp="1"/>
          </p:cNvSpPr>
          <p:nvPr>
            <p:ph type="sldNum" sz="quarter" idx="10"/>
          </p:nvPr>
        </p:nvSpPr>
        <p:spPr/>
        <p:txBody>
          <a:bodyPr/>
          <a:lstStyle/>
          <a:p>
            <a:fld id="{71143D84-37E8-4104-811D-2D17835D31A6}" type="slidenum">
              <a:rPr lang="en-US" smtClean="0"/>
              <a:t>38</a:t>
            </a:fld>
            <a:endParaRPr lang="en-US"/>
          </a:p>
        </p:txBody>
      </p:sp>
    </p:spTree>
    <p:extLst>
      <p:ext uri="{BB962C8B-B14F-4D97-AF65-F5344CB8AC3E}">
        <p14:creationId xmlns:p14="http://schemas.microsoft.com/office/powerpoint/2010/main" val="317693867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en-US" dirty="0"/>
              <a:t>In what ways do I show that I value the rest that the Sabbath offers? </a:t>
            </a:r>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Do I use the Sabbath hours to catch up on my sleep debt from a week of bad choices?</a:t>
            </a:r>
          </a:p>
          <a:p>
            <a:endParaRPr lang="pt-BR" dirty="0"/>
          </a:p>
        </p:txBody>
      </p:sp>
      <p:sp>
        <p:nvSpPr>
          <p:cNvPr id="4" name="Espaço Reservado para Número de Slide 3"/>
          <p:cNvSpPr>
            <a:spLocks noGrp="1"/>
          </p:cNvSpPr>
          <p:nvPr>
            <p:ph type="sldNum" sz="quarter" idx="10"/>
          </p:nvPr>
        </p:nvSpPr>
        <p:spPr/>
        <p:txBody>
          <a:bodyPr/>
          <a:lstStyle/>
          <a:p>
            <a:fld id="{71143D84-37E8-4104-811D-2D17835D31A6}" type="slidenum">
              <a:rPr lang="en-US" smtClean="0"/>
              <a:t>39</a:t>
            </a:fld>
            <a:endParaRPr lang="en-US"/>
          </a:p>
        </p:txBody>
      </p:sp>
    </p:spTree>
    <p:extLst>
      <p:ext uri="{BB962C8B-B14F-4D97-AF65-F5344CB8AC3E}">
        <p14:creationId xmlns:p14="http://schemas.microsoft.com/office/powerpoint/2010/main" val="37321683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need to rest and relax appears to be the greatest when there seems to be no time for it. Without rest and relaxation all humans suffer cognitive impairments. Tired people become inefficient, slower, less safe, and make more mistakes. To remain “at the top of our game” we need adequate sleep every night. There have been many attempts to increase productivity by extending the workweek and daily working hours. They have all failed because we each have a physiological need for rest each day, as well as a day off each week and a restful annual vacation. For peak cognitive performance and abundant energy, we must celebrate the refreshing gift of sleep.</a:t>
            </a:r>
          </a:p>
          <a:p>
            <a:endParaRPr lang="en-US" dirty="0"/>
          </a:p>
          <a:p>
            <a:endParaRPr lang="pt-BR" dirty="0"/>
          </a:p>
        </p:txBody>
      </p:sp>
      <p:sp>
        <p:nvSpPr>
          <p:cNvPr id="4" name="Espaço Reservado para Número de Slide 3"/>
          <p:cNvSpPr>
            <a:spLocks noGrp="1"/>
          </p:cNvSpPr>
          <p:nvPr>
            <p:ph type="sldNum" sz="quarter" idx="10"/>
          </p:nvPr>
        </p:nvSpPr>
        <p:spPr/>
        <p:txBody>
          <a:bodyPr/>
          <a:lstStyle/>
          <a:p>
            <a:fld id="{71143D84-37E8-4104-811D-2D17835D31A6}" type="slidenum">
              <a:rPr lang="en-US" smtClean="0"/>
              <a:t>4</a:t>
            </a:fld>
            <a:endParaRPr lang="en-US"/>
          </a:p>
        </p:txBody>
      </p:sp>
    </p:spTree>
    <p:extLst>
      <p:ext uri="{BB962C8B-B14F-4D97-AF65-F5344CB8AC3E}">
        <p14:creationId xmlns:p14="http://schemas.microsoft.com/office/powerpoint/2010/main" val="266199788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Or do I enjoy the same type of rest that God took after Creation—</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—a rest from work in order to spend time in growing my relationships with God, family, and community?</a:t>
            </a:r>
          </a:p>
          <a:p>
            <a:endParaRPr lang="pt-BR" dirty="0"/>
          </a:p>
        </p:txBody>
      </p:sp>
      <p:sp>
        <p:nvSpPr>
          <p:cNvPr id="4" name="Espaço Reservado para Número de Slide 3"/>
          <p:cNvSpPr>
            <a:spLocks noGrp="1"/>
          </p:cNvSpPr>
          <p:nvPr>
            <p:ph type="sldNum" sz="quarter" idx="10"/>
          </p:nvPr>
        </p:nvSpPr>
        <p:spPr/>
        <p:txBody>
          <a:bodyPr/>
          <a:lstStyle/>
          <a:p>
            <a:fld id="{71143D84-37E8-4104-811D-2D17835D31A6}" type="slidenum">
              <a:rPr lang="en-US" smtClean="0"/>
              <a:t>40</a:t>
            </a:fld>
            <a:endParaRPr lang="en-US"/>
          </a:p>
        </p:txBody>
      </p:sp>
    </p:spTree>
    <p:extLst>
      <p:ext uri="{BB962C8B-B14F-4D97-AF65-F5344CB8AC3E}">
        <p14:creationId xmlns:p14="http://schemas.microsoft.com/office/powerpoint/2010/main" val="318904831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en-US" dirty="0"/>
              <a:t>Do I use the full vacation time allotted to me? </a:t>
            </a:r>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How can I best use this time in a balanced way to adequately rejuvenate physically, mentally, emotionally, and spiritually?</a:t>
            </a:r>
          </a:p>
          <a:p>
            <a:endParaRPr lang="pt-BR" dirty="0"/>
          </a:p>
        </p:txBody>
      </p:sp>
      <p:sp>
        <p:nvSpPr>
          <p:cNvPr id="4" name="Espaço Reservado para Número de Slide 3"/>
          <p:cNvSpPr>
            <a:spLocks noGrp="1"/>
          </p:cNvSpPr>
          <p:nvPr>
            <p:ph type="sldNum" sz="quarter" idx="10"/>
          </p:nvPr>
        </p:nvSpPr>
        <p:spPr/>
        <p:txBody>
          <a:bodyPr/>
          <a:lstStyle/>
          <a:p>
            <a:fld id="{71143D84-37E8-4104-811D-2D17835D31A6}" type="slidenum">
              <a:rPr lang="en-US" smtClean="0"/>
              <a:t>41</a:t>
            </a:fld>
            <a:endParaRPr lang="en-US"/>
          </a:p>
        </p:txBody>
      </p:sp>
    </p:spTree>
    <p:extLst>
      <p:ext uri="{BB962C8B-B14F-4D97-AF65-F5344CB8AC3E}">
        <p14:creationId xmlns:p14="http://schemas.microsoft.com/office/powerpoint/2010/main" val="169306550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How can I plan more purposefully to gain the benefits I need to offset the stresses and deficiencies I experience during the rest of the year?</a:t>
            </a:r>
          </a:p>
          <a:p>
            <a:endParaRPr lang="en-US" dirty="0"/>
          </a:p>
          <a:p>
            <a:endParaRPr lang="pt-BR" dirty="0"/>
          </a:p>
        </p:txBody>
      </p:sp>
      <p:sp>
        <p:nvSpPr>
          <p:cNvPr id="4" name="Espaço Reservado para Número de Slide 3"/>
          <p:cNvSpPr>
            <a:spLocks noGrp="1"/>
          </p:cNvSpPr>
          <p:nvPr>
            <p:ph type="sldNum" sz="quarter" idx="10"/>
          </p:nvPr>
        </p:nvSpPr>
        <p:spPr/>
        <p:txBody>
          <a:bodyPr/>
          <a:lstStyle/>
          <a:p>
            <a:fld id="{71143D84-37E8-4104-811D-2D17835D31A6}" type="slidenum">
              <a:rPr lang="en-US" smtClean="0"/>
              <a:t>42</a:t>
            </a:fld>
            <a:endParaRPr lang="en-US"/>
          </a:p>
        </p:txBody>
      </p:sp>
    </p:spTree>
    <p:extLst>
      <p:ext uri="{BB962C8B-B14F-4D97-AF65-F5344CB8AC3E}">
        <p14:creationId xmlns:p14="http://schemas.microsoft.com/office/powerpoint/2010/main" val="248043335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We are glad that you took the time to attend this discussion. We look forward to seeing you at the next CELEBRATIONS presentation!</a:t>
            </a:r>
          </a:p>
          <a:p>
            <a:endParaRPr lang="pt-BR" dirty="0"/>
          </a:p>
        </p:txBody>
      </p:sp>
      <p:sp>
        <p:nvSpPr>
          <p:cNvPr id="4" name="Espaço Reservado para Número de Slide 3"/>
          <p:cNvSpPr>
            <a:spLocks noGrp="1"/>
          </p:cNvSpPr>
          <p:nvPr>
            <p:ph type="sldNum" sz="quarter" idx="10"/>
          </p:nvPr>
        </p:nvSpPr>
        <p:spPr/>
        <p:txBody>
          <a:bodyPr/>
          <a:lstStyle/>
          <a:p>
            <a:fld id="{71143D84-37E8-4104-811D-2D17835D31A6}" type="slidenum">
              <a:rPr lang="en-US" smtClean="0"/>
              <a:t>43</a:t>
            </a:fld>
            <a:endParaRPr lang="en-US"/>
          </a:p>
        </p:txBody>
      </p:sp>
    </p:spTree>
    <p:extLst>
      <p:ext uri="{BB962C8B-B14F-4D97-AF65-F5344CB8AC3E}">
        <p14:creationId xmlns:p14="http://schemas.microsoft.com/office/powerpoint/2010/main" val="273011765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Author Fred </a:t>
            </a:r>
            <a:r>
              <a:rPr lang="en-US" sz="1200" kern="1200" dirty="0" err="1">
                <a:solidFill>
                  <a:schemeClr val="tx1"/>
                </a:solidFill>
                <a:latin typeface="+mn-lt"/>
                <a:ea typeface="+mn-ea"/>
                <a:cs typeface="+mn-cs"/>
              </a:rPr>
              <a:t>Hardinge</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DrPh</a:t>
            </a:r>
            <a:r>
              <a:rPr lang="en-US" sz="1200" kern="1200" dirty="0">
                <a:solidFill>
                  <a:schemeClr val="tx1"/>
                </a:solidFill>
                <a:latin typeface="+mn-lt"/>
                <a:ea typeface="+mn-ea"/>
                <a:cs typeface="+mn-cs"/>
              </a:rPr>
              <a:t>, RD, FADA, originally from California, is a nutritionist with extensive public health training, and a registered dietitian.</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a:p>
            <a:endParaRPr lang="en-US"/>
          </a:p>
          <a:p>
            <a:endParaRPr lang="pt-BR" dirty="0"/>
          </a:p>
        </p:txBody>
      </p:sp>
      <p:sp>
        <p:nvSpPr>
          <p:cNvPr id="4" name="Espaço Reservado para Número de Slide 3"/>
          <p:cNvSpPr>
            <a:spLocks noGrp="1"/>
          </p:cNvSpPr>
          <p:nvPr>
            <p:ph type="sldNum" sz="quarter" idx="10"/>
          </p:nvPr>
        </p:nvSpPr>
        <p:spPr/>
        <p:txBody>
          <a:bodyPr/>
          <a:lstStyle/>
          <a:p>
            <a:fld id="{71143D84-37E8-4104-811D-2D17835D31A6}" type="slidenum">
              <a:rPr lang="en-US" smtClean="0"/>
              <a:t>44</a:t>
            </a:fld>
            <a:endParaRPr lang="en-US"/>
          </a:p>
        </p:txBody>
      </p:sp>
    </p:spTree>
    <p:extLst>
      <p:ext uri="{BB962C8B-B14F-4D97-AF65-F5344CB8AC3E}">
        <p14:creationId xmlns:p14="http://schemas.microsoft.com/office/powerpoint/2010/main" val="3143189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When our brains are tired enough we will go to sleep involuntarily. These short periods of rest are called micro-sleeps and generally last from a fraction of a second to no more than a second or two. If we are idly sitting in a chair, this usually causes no problem. Should we be operating a complex piece of machinery or carefully seeking to solve a multifaceted problem, however, these momentary lapses could result in catastrophic outcomes.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Many factors of our increasingly chaotic, 24/7 world of tempting and demanding activities contribute to the growing problem of sleep deprivation. The rising number of choices available to us, such as playing computer games or watching television in the evenings, often can delay the onset of sleep. Life has simply become more complex.</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 growing body of evidence shows that sleep deprivation impairs our cognitive performance, which in turn influences the quality of our decisions, our emotional control, and our efficiency, productivity, and safety. We all need sufficient rest to restore the wear and tear of life.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Fascinating research has established that when we are tired the “executive functions” of our minds suffer. We become less effective at recognizing the choices that are available to us and less capable of deciding which of the choices is best. Even if we can clearly see the choices, we may not be able to act on what we know we should do. Our creativity is reduced, along with our efficiency.</a:t>
            </a:r>
          </a:p>
          <a:p>
            <a:endParaRPr lang="en-US" sz="1200" kern="1200" dirty="0">
              <a:solidFill>
                <a:schemeClr val="tx1"/>
              </a:solidFill>
              <a:effectLst/>
              <a:latin typeface="+mn-lt"/>
              <a:ea typeface="+mn-ea"/>
              <a:cs typeface="+mn-cs"/>
            </a:endParaRPr>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a:p>
            <a:endParaRPr lang="pt-BR" dirty="0"/>
          </a:p>
        </p:txBody>
      </p:sp>
      <p:sp>
        <p:nvSpPr>
          <p:cNvPr id="4" name="Espaço Reservado para Número de Slide 3"/>
          <p:cNvSpPr>
            <a:spLocks noGrp="1"/>
          </p:cNvSpPr>
          <p:nvPr>
            <p:ph type="sldNum" sz="quarter" idx="10"/>
          </p:nvPr>
        </p:nvSpPr>
        <p:spPr/>
        <p:txBody>
          <a:bodyPr/>
          <a:lstStyle/>
          <a:p>
            <a:fld id="{71143D84-37E8-4104-811D-2D17835D31A6}" type="slidenum">
              <a:rPr lang="en-US" smtClean="0"/>
              <a:t>5</a:t>
            </a:fld>
            <a:endParaRPr lang="en-US"/>
          </a:p>
        </p:txBody>
      </p:sp>
    </p:spTree>
    <p:extLst>
      <p:ext uri="{BB962C8B-B14F-4D97-AF65-F5344CB8AC3E}">
        <p14:creationId xmlns:p14="http://schemas.microsoft.com/office/powerpoint/2010/main" val="40967335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en-US" sz="1200" kern="1200" dirty="0">
                <a:solidFill>
                  <a:schemeClr val="tx1"/>
                </a:solidFill>
                <a:effectLst/>
                <a:latin typeface="+mn-lt"/>
                <a:ea typeface="+mn-ea"/>
                <a:cs typeface="+mn-cs"/>
              </a:rPr>
              <a:t>The frontal lobes of our brains are where we combine the current information from our senses with previously learned information and life experiences to make our decisions. It’s this portion of the brain that is most affected by insufficient sleep and rest. Fatigue lowers our cognitive efficiency, lessens the awareness of our surroundings, reduces the ability to process new information, decreases our long-term memory, and impairs the learning of new information. Because success in almost all of life’s endeavors is determined by the quality of the decisions we make, it is vitally important to rest as needed.</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Sadly, today there is a ubiquitous intrusion of personal, social, and cultural activities into the time that traditionally has been reserved for sleep. Consequently, attention spans are diminished, judgment is impaired, and our ability to carry out complex mental operations is reduced.</a:t>
            </a:r>
            <a:endParaRPr lang="en-US" dirty="0"/>
          </a:p>
          <a:p>
            <a:endParaRPr lang="en-US" dirty="0"/>
          </a:p>
          <a:p>
            <a:endParaRPr lang="pt-BR" dirty="0"/>
          </a:p>
        </p:txBody>
      </p:sp>
      <p:sp>
        <p:nvSpPr>
          <p:cNvPr id="4" name="Espaço Reservado para Número de Slide 3"/>
          <p:cNvSpPr>
            <a:spLocks noGrp="1"/>
          </p:cNvSpPr>
          <p:nvPr>
            <p:ph type="sldNum" sz="quarter" idx="10"/>
          </p:nvPr>
        </p:nvSpPr>
        <p:spPr/>
        <p:txBody>
          <a:bodyPr/>
          <a:lstStyle/>
          <a:p>
            <a:fld id="{71143D84-37E8-4104-811D-2D17835D31A6}" type="slidenum">
              <a:rPr lang="en-US" smtClean="0"/>
              <a:t>6</a:t>
            </a:fld>
            <a:endParaRPr lang="en-US"/>
          </a:p>
        </p:txBody>
      </p:sp>
    </p:spTree>
    <p:extLst>
      <p:ext uri="{BB962C8B-B14F-4D97-AF65-F5344CB8AC3E}">
        <p14:creationId xmlns:p14="http://schemas.microsoft.com/office/powerpoint/2010/main" val="22253170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en-US" sz="1200" kern="1200" dirty="0">
                <a:solidFill>
                  <a:schemeClr val="tx1"/>
                </a:solidFill>
                <a:effectLst/>
                <a:latin typeface="+mn-lt"/>
                <a:ea typeface="+mn-ea"/>
                <a:cs typeface="+mn-cs"/>
              </a:rPr>
              <a:t>When we miss out on sleep, we accumulate what is known as “sleep debt.” As this accumulates, we become less productive. Research was conducted with four groups of people who all had the same demonstrated skill level in performing identical tasks throughout 21 days of activity. Their productivity was significantly reduced as nightly sleep was shortened. After the full 21 days of measurements, the productivity of those who got 7 hours of sleep per night dipped about 8 percent. The group that got 6 hours of sleep, however, saw their productivity drop by 55 percent, while those getting 5 and 4 hours of sleep were able to produce only 35 percent and 20 percent respectively of what the 7-hour sleepers </a:t>
            </a:r>
            <a:r>
              <a:rPr lang="en-US" sz="1200" kern="1200" dirty="0">
                <a:solidFill>
                  <a:schemeClr val="tx1"/>
                </a:solidFill>
                <a:latin typeface="+mn-lt"/>
                <a:ea typeface="+mn-ea"/>
                <a:cs typeface="+mn-cs"/>
              </a:rPr>
              <a:t>produced.</a:t>
            </a:r>
            <a:r>
              <a:rPr lang="en-US" sz="1200" kern="1200" baseline="30000" dirty="0">
                <a:solidFill>
                  <a:schemeClr val="tx1"/>
                </a:solidFill>
                <a:latin typeface="+mn-lt"/>
                <a:ea typeface="+mn-ea"/>
                <a:cs typeface="+mn-cs"/>
              </a:rPr>
              <a:t>2</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30000" dirty="0">
                <a:solidFill>
                  <a:schemeClr val="tx1"/>
                </a:solidFill>
                <a:latin typeface="+mn-lt"/>
                <a:ea typeface="+mn-ea"/>
                <a:cs typeface="+mn-cs"/>
              </a:rPr>
              <a:t> 2 </a:t>
            </a:r>
            <a:r>
              <a:rPr lang="en-US" sz="1200" kern="1200" dirty="0" err="1">
                <a:solidFill>
                  <a:schemeClr val="tx1"/>
                </a:solidFill>
                <a:latin typeface="+mn-lt"/>
                <a:ea typeface="+mn-ea"/>
                <a:cs typeface="+mn-cs"/>
              </a:rPr>
              <a:t>Handysides</a:t>
            </a:r>
            <a:r>
              <a:rPr lang="en-US" sz="1200" kern="1200" dirty="0">
                <a:solidFill>
                  <a:schemeClr val="tx1"/>
                </a:solidFill>
                <a:latin typeface="+mn-lt"/>
                <a:ea typeface="+mn-ea"/>
                <a:cs typeface="+mn-cs"/>
              </a:rPr>
              <a:t>, A. R. </a:t>
            </a:r>
            <a:r>
              <a:rPr lang="en-US" sz="1200" i="1" kern="1200" dirty="0">
                <a:solidFill>
                  <a:schemeClr val="tx1"/>
                </a:solidFill>
                <a:latin typeface="+mn-lt"/>
                <a:ea typeface="+mn-ea"/>
                <a:cs typeface="+mn-cs"/>
              </a:rPr>
              <a:t>Celebrations</a:t>
            </a:r>
            <a:r>
              <a:rPr lang="en-US" sz="1200" kern="1200" dirty="0">
                <a:solidFill>
                  <a:schemeClr val="tx1"/>
                </a:solidFill>
                <a:latin typeface="+mn-lt"/>
                <a:ea typeface="+mn-ea"/>
                <a:cs typeface="+mn-cs"/>
              </a:rPr>
              <a:t>. (2013) p. 111. Chart based on personal interview between the author and a FAA/NTSB investigator.</a:t>
            </a:r>
          </a:p>
          <a:p>
            <a:endParaRPr lang="en-US" dirty="0"/>
          </a:p>
          <a:p>
            <a:r>
              <a:rPr lang="en-US" sz="1200" kern="1200" dirty="0">
                <a:solidFill>
                  <a:schemeClr val="tx1"/>
                </a:solidFill>
                <a:effectLst/>
                <a:latin typeface="+mn-lt"/>
                <a:ea typeface="+mn-ea"/>
                <a:cs typeface="+mn-cs"/>
              </a:rPr>
              <a:t>Sleep traditionally has been viewed for its effects on the function of the brain and emotions. Current research, however, is finding that even moderate sleep debt in healthy volunteers can alter their metabolic state in such a way that it mimics the glucose metabolism of diabetics. After four hours of sleep for six nights, healthy young men experienced a 30-percent decrease in their body’s ability to metabolize carbohydrates. They experienced significantly higher levels of the stress hormone cortisol, and a decrease in insulin sensitivity. This and other research</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suggests that there may be a link between the growing epidemic of sleep deprivation and the epidemic of obesity. </a:t>
            </a:r>
          </a:p>
          <a:p>
            <a:endParaRPr lang="en-US" sz="1200" kern="1200" dirty="0">
              <a:solidFill>
                <a:schemeClr val="tx1"/>
              </a:solidFill>
              <a:effectLst/>
              <a:latin typeface="+mn-lt"/>
              <a:ea typeface="+mn-ea"/>
              <a:cs typeface="+mn-cs"/>
            </a:endParaRPr>
          </a:p>
          <a:p>
            <a:endParaRPr lang="en-US" dirty="0"/>
          </a:p>
          <a:p>
            <a:endParaRPr lang="pt-BR" dirty="0"/>
          </a:p>
        </p:txBody>
      </p:sp>
      <p:sp>
        <p:nvSpPr>
          <p:cNvPr id="4" name="Espaço Reservado para Número de Slide 3"/>
          <p:cNvSpPr>
            <a:spLocks noGrp="1"/>
          </p:cNvSpPr>
          <p:nvPr>
            <p:ph type="sldNum" sz="quarter" idx="10"/>
          </p:nvPr>
        </p:nvSpPr>
        <p:spPr/>
        <p:txBody>
          <a:bodyPr/>
          <a:lstStyle/>
          <a:p>
            <a:fld id="{71143D84-37E8-4104-811D-2D17835D31A6}" type="slidenum">
              <a:rPr lang="en-US" smtClean="0"/>
              <a:t>7</a:t>
            </a:fld>
            <a:endParaRPr lang="en-US"/>
          </a:p>
        </p:txBody>
      </p:sp>
    </p:spTree>
    <p:extLst>
      <p:ext uri="{BB962C8B-B14F-4D97-AF65-F5344CB8AC3E}">
        <p14:creationId xmlns:p14="http://schemas.microsoft.com/office/powerpoint/2010/main" val="3556192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It’s interesting that sleep deprivation leads to decreased performance similar to that which occurs when a person is under the influence of alcohol. Studies have shown that 16 to 18 hours of wakefulness (one long day) in healthy adults results in impairments comparable to the legal blood-alcohol level of intoxication in the United States and many other countries of greater than 0.08 percent.</a:t>
            </a:r>
          </a:p>
          <a:p>
            <a:endParaRPr lang="en-US" dirty="0"/>
          </a:p>
          <a:p>
            <a:endParaRPr lang="pt-BR" dirty="0"/>
          </a:p>
        </p:txBody>
      </p:sp>
      <p:sp>
        <p:nvSpPr>
          <p:cNvPr id="4" name="Espaço Reservado para Número de Slide 3"/>
          <p:cNvSpPr>
            <a:spLocks noGrp="1"/>
          </p:cNvSpPr>
          <p:nvPr>
            <p:ph type="sldNum" sz="quarter" idx="10"/>
          </p:nvPr>
        </p:nvSpPr>
        <p:spPr/>
        <p:txBody>
          <a:bodyPr/>
          <a:lstStyle/>
          <a:p>
            <a:fld id="{71143D84-37E8-4104-811D-2D17835D31A6}" type="slidenum">
              <a:rPr lang="en-US" smtClean="0"/>
              <a:t>8</a:t>
            </a:fld>
            <a:endParaRPr lang="en-US"/>
          </a:p>
        </p:txBody>
      </p:sp>
    </p:spTree>
    <p:extLst>
      <p:ext uri="{BB962C8B-B14F-4D97-AF65-F5344CB8AC3E}">
        <p14:creationId xmlns:p14="http://schemas.microsoft.com/office/powerpoint/2010/main" val="6361290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Sleep needs vary between individuals. Nearly all sleep experts agree, however, that seven hours of sleep per night is enough to “get by on,” but that most people need about eight hours for optimal cognitive performance. Thomas Edison reportedly believed that sleep was a waste of time, and he set out to invent the electric light bulb in order to extend daylight hours. He reportedly slept four to five hours per night. Yet, those who worked with him in his laboratory reported that he frequently took naps during the day. Adequate nighttime sleep should remove most daytime sleepiness and provide a sense of calm well-being and alertness. </a:t>
            </a:r>
          </a:p>
          <a:p>
            <a:endParaRPr lang="en-US" dirty="0"/>
          </a:p>
          <a:p>
            <a:endParaRPr lang="pt-BR" dirty="0"/>
          </a:p>
        </p:txBody>
      </p:sp>
      <p:sp>
        <p:nvSpPr>
          <p:cNvPr id="4" name="Espaço Reservado para Número de Slide 3"/>
          <p:cNvSpPr>
            <a:spLocks noGrp="1"/>
          </p:cNvSpPr>
          <p:nvPr>
            <p:ph type="sldNum" sz="quarter" idx="10"/>
          </p:nvPr>
        </p:nvSpPr>
        <p:spPr/>
        <p:txBody>
          <a:bodyPr/>
          <a:lstStyle/>
          <a:p>
            <a:fld id="{71143D84-37E8-4104-811D-2D17835D31A6}" type="slidenum">
              <a:rPr lang="en-US" smtClean="0"/>
              <a:t>9</a:t>
            </a:fld>
            <a:endParaRPr lang="en-US"/>
          </a:p>
        </p:txBody>
      </p:sp>
    </p:spTree>
    <p:extLst>
      <p:ext uri="{BB962C8B-B14F-4D97-AF65-F5344CB8AC3E}">
        <p14:creationId xmlns:p14="http://schemas.microsoft.com/office/powerpoint/2010/main" val="5934105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normAutofit/>
          </a:bodyPr>
          <a:lstStyle>
            <a:lvl1pPr>
              <a:defRPr sz="4400"/>
            </a:lvl1pPr>
          </a:lstStyle>
          <a:p>
            <a:r>
              <a:rPr lang="en-US" dirty="0"/>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l">
              <a:buNone/>
              <a:defRPr>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32703453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369042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291657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372452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967836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atin typeface="Americana BT" pitchFamily="18" charset="0"/>
              </a:defRPr>
            </a:lvl1pPr>
          </a:lstStyle>
          <a:p>
            <a:r>
              <a:rPr lang="en-US" dirty="0"/>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547978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384653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931398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504585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7741096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1362349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461C"/>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117419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dt="0"/>
  <p:txStyles>
    <p:titleStyle>
      <a:lvl1pPr algn="l" defTabSz="914400" rtl="0" eaLnBrk="1" latinLnBrk="0" hangingPunct="1">
        <a:spcBef>
          <a:spcPct val="0"/>
        </a:spcBef>
        <a:buNone/>
        <a:defRPr sz="3600" kern="1200">
          <a:solidFill>
            <a:schemeClr val="bg1"/>
          </a:solidFill>
          <a:latin typeface="Americana BT" pitchFamily="18"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bg1"/>
          </a:solidFill>
          <a:latin typeface="Humanst521 BT"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bg1"/>
          </a:solidFill>
          <a:latin typeface="Humanst521 BT" pitchFamily="34"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bg1"/>
          </a:solidFill>
          <a:latin typeface="Humanst521 BT"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bg1"/>
          </a:solidFill>
          <a:latin typeface="Humanst521 BT"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bg1"/>
          </a:solidFill>
          <a:latin typeface="Humanst521 BT"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5.jpeg"/></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5.jpeg"/></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5.jpeg"/></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5.jpeg"/></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5.jpeg"/></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5.jpeg"/></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5.jpeg"/></Relationships>
</file>

<file path=ppt/slides/_rels/slide1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8.jpeg"/></Relationships>
</file>

<file path=ppt/slides/_rels/slide1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5.jpeg"/></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5.jpeg"/></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5.jpeg"/></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5.jpeg"/></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5.jpeg"/><Relationship Id="rId4" Type="http://schemas.microsoft.com/office/2007/relationships/hdphoto" Target="../media/hdphoto2.wdp"/></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5.jpeg"/><Relationship Id="rId4" Type="http://schemas.microsoft.com/office/2007/relationships/hdphoto" Target="../media/hdphoto3.wdp"/></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5.jpeg"/><Relationship Id="rId4" Type="http://schemas.microsoft.com/office/2007/relationships/hdphoto" Target="../media/hdphoto4.wdp"/></Relationships>
</file>

<file path=ppt/slides/_rels/slide2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27.jpeg"/><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5.jpeg"/></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5.jpeg"/></Relationships>
</file>

<file path=ppt/slides/_rels/slide3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31.jpeg"/><Relationship Id="rId4" Type="http://schemas.openxmlformats.org/officeDocument/2006/relationships/image" Target="../media/image3.png"/></Relationships>
</file>

<file path=ppt/slides/_rels/slide3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5.jpeg"/></Relationships>
</file>

<file path=ppt/slides/_rels/slide3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5.jpeg"/></Relationships>
</file>

<file path=ppt/slides/_rels/slide3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5.jpeg"/></Relationships>
</file>

<file path=ppt/slides/_rels/slide3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5.jpeg"/></Relationships>
</file>

<file path=ppt/slides/_rels/slide3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5.jpeg"/></Relationships>
</file>

<file path=ppt/slides/_rels/slide3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5.jpeg"/></Relationships>
</file>

<file path=ppt/slides/_rels/slide3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5.jpeg"/></Relationships>
</file>

<file path=ppt/slides/_rels/slide3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5.jpeg"/><Relationship Id="rId4" Type="http://schemas.microsoft.com/office/2007/relationships/hdphoto" Target="../media/hdphoto5.wdp"/></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5.jpeg"/><Relationship Id="rId4" Type="http://schemas.microsoft.com/office/2007/relationships/hdphoto" Target="../media/hdphoto6.wdp"/></Relationships>
</file>

<file path=ppt/slides/_rels/slide4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36.jpeg"/><Relationship Id="rId4" Type="http://schemas.openxmlformats.org/officeDocument/2006/relationships/image" Target="../media/image3.png"/></Relationships>
</file>

<file path=ppt/slides/_rels/slide4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36.jpeg"/><Relationship Id="rId4" Type="http://schemas.openxmlformats.org/officeDocument/2006/relationships/image" Target="../media/image3.png"/></Relationships>
</file>

<file path=ppt/slides/_rels/slide4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5.jpe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5.jpeg"/></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5.jpeg"/></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5.jpeg"/></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FBDC0273-9C75-BE41-A565-9A0B2766AC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891223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Imagem 4">
            <a:extLst>
              <a:ext uri="{FF2B5EF4-FFF2-40B4-BE49-F238E27FC236}">
                <a16:creationId xmlns:a16="http://schemas.microsoft.com/office/drawing/2014/main" id="{C269A2E7-D82B-1C46-BE0E-C017D6F32E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0452100" cy="6858000"/>
          </a:xfrm>
          <a:prstGeom prst="rect">
            <a:avLst/>
          </a:prstGeom>
        </p:spPr>
      </p:pic>
      <p:pic>
        <p:nvPicPr>
          <p:cNvPr id="14" name="Imagem 13">
            <a:extLst>
              <a:ext uri="{FF2B5EF4-FFF2-40B4-BE49-F238E27FC236}">
                <a16:creationId xmlns:a16="http://schemas.microsoft.com/office/drawing/2014/main" id="{E2C88A85-1AF5-D643-B664-E47C10D7F6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52100" y="0"/>
            <a:ext cx="1739900" cy="6858000"/>
          </a:xfrm>
          <a:prstGeom prst="rect">
            <a:avLst/>
          </a:prstGeom>
        </p:spPr>
      </p:pic>
      <p:sp>
        <p:nvSpPr>
          <p:cNvPr id="7" name="CaixaDeTexto 6">
            <a:extLst>
              <a:ext uri="{FF2B5EF4-FFF2-40B4-BE49-F238E27FC236}">
                <a16:creationId xmlns:a16="http://schemas.microsoft.com/office/drawing/2014/main" id="{3F63BC52-0C08-214B-97D6-30407BDD751F}"/>
              </a:ext>
            </a:extLst>
          </p:cNvPr>
          <p:cNvSpPr txBox="1"/>
          <p:nvPr/>
        </p:nvSpPr>
        <p:spPr>
          <a:xfrm>
            <a:off x="1066800" y="1219200"/>
            <a:ext cx="3352800" cy="1384995"/>
          </a:xfrm>
          <a:prstGeom prst="rect">
            <a:avLst/>
          </a:prstGeom>
          <a:noFill/>
        </p:spPr>
        <p:txBody>
          <a:bodyPr wrap="square" rtlCol="0">
            <a:spAutoFit/>
          </a:bodyPr>
          <a:lstStyle/>
          <a:p>
            <a:pPr defTabSz="931774">
              <a:defRPr/>
            </a:pPr>
            <a:r>
              <a:rPr lang="en-US" sz="2800" dirty="0">
                <a:solidFill>
                  <a:schemeClr val="tx1">
                    <a:lumMod val="95000"/>
                    <a:lumOff val="5000"/>
                  </a:schemeClr>
                </a:solidFill>
                <a:latin typeface="Avenir Book" panose="02000503020000020003" pitchFamily="2" charset="0"/>
              </a:rPr>
              <a:t>Students often study most of the night</a:t>
            </a:r>
          </a:p>
        </p:txBody>
      </p:sp>
      <p:pic>
        <p:nvPicPr>
          <p:cNvPr id="8" name="Imagem 7">
            <a:extLst>
              <a:ext uri="{FF2B5EF4-FFF2-40B4-BE49-F238E27FC236}">
                <a16:creationId xmlns:a16="http://schemas.microsoft.com/office/drawing/2014/main" id="{3A4B2B3B-747F-774D-8E4E-35695636C05D}"/>
              </a:ext>
            </a:extLst>
          </p:cNvPr>
          <p:cNvPicPr>
            <a:picLocks noChangeAspect="1"/>
          </p:cNvPicPr>
          <p:nvPr/>
        </p:nvPicPr>
        <p:blipFill>
          <a:blip r:embed="rId5">
            <a:biLevel thresh="25000"/>
            <a:extLst>
              <a:ext uri="{28A0092B-C50C-407E-A947-70E740481C1C}">
                <a14:useLocalDpi xmlns:a14="http://schemas.microsoft.com/office/drawing/2010/main" val="0"/>
              </a:ext>
            </a:extLst>
          </a:blip>
          <a:stretch>
            <a:fillRect/>
          </a:stretch>
        </p:blipFill>
        <p:spPr>
          <a:xfrm>
            <a:off x="216657" y="5431536"/>
            <a:ext cx="2018626" cy="1426464"/>
          </a:xfrm>
          <a:prstGeom prst="rect">
            <a:avLst/>
          </a:prstGeom>
        </p:spPr>
      </p:pic>
    </p:spTree>
    <p:extLst>
      <p:ext uri="{BB962C8B-B14F-4D97-AF65-F5344CB8AC3E}">
        <p14:creationId xmlns:p14="http://schemas.microsoft.com/office/powerpoint/2010/main" val="25623647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Imagem 4">
            <a:extLst>
              <a:ext uri="{FF2B5EF4-FFF2-40B4-BE49-F238E27FC236}">
                <a16:creationId xmlns:a16="http://schemas.microsoft.com/office/drawing/2014/main" id="{DA6D97C2-2395-B943-8374-0D0F6979A013}"/>
              </a:ext>
            </a:extLst>
          </p:cNvPr>
          <p:cNvPicPr>
            <a:picLocks noChangeAspect="1"/>
          </p:cNvPicPr>
          <p:nvPr/>
        </p:nvPicPr>
        <p:blipFill rotWithShape="1">
          <a:blip r:embed="rId3">
            <a:extLst>
              <a:ext uri="{28A0092B-C50C-407E-A947-70E740481C1C}">
                <a14:useLocalDpi xmlns:a14="http://schemas.microsoft.com/office/drawing/2010/main" val="0"/>
              </a:ext>
            </a:extLst>
          </a:blip>
          <a:srcRect b="3553"/>
          <a:stretch/>
        </p:blipFill>
        <p:spPr>
          <a:xfrm flipH="1">
            <a:off x="0" y="-1"/>
            <a:ext cx="10452100" cy="6858001"/>
          </a:xfrm>
          <a:prstGeom prst="rect">
            <a:avLst/>
          </a:prstGeom>
        </p:spPr>
      </p:pic>
      <p:pic>
        <p:nvPicPr>
          <p:cNvPr id="14" name="Imagem 13">
            <a:extLst>
              <a:ext uri="{FF2B5EF4-FFF2-40B4-BE49-F238E27FC236}">
                <a16:creationId xmlns:a16="http://schemas.microsoft.com/office/drawing/2014/main" id="{E2C88A85-1AF5-D643-B664-E47C10D7F6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52100" y="0"/>
            <a:ext cx="1739900" cy="6858000"/>
          </a:xfrm>
          <a:prstGeom prst="rect">
            <a:avLst/>
          </a:prstGeom>
        </p:spPr>
      </p:pic>
      <p:pic>
        <p:nvPicPr>
          <p:cNvPr id="4" name="Imagem 3">
            <a:extLst>
              <a:ext uri="{FF2B5EF4-FFF2-40B4-BE49-F238E27FC236}">
                <a16:creationId xmlns:a16="http://schemas.microsoft.com/office/drawing/2014/main" id="{EEA209F8-B449-2B4F-A419-21590F57D99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6657" y="5431536"/>
            <a:ext cx="2018626" cy="1426464"/>
          </a:xfrm>
          <a:prstGeom prst="rect">
            <a:avLst/>
          </a:prstGeom>
        </p:spPr>
      </p:pic>
      <p:sp>
        <p:nvSpPr>
          <p:cNvPr id="7" name="Retângulo 6">
            <a:extLst>
              <a:ext uri="{FF2B5EF4-FFF2-40B4-BE49-F238E27FC236}">
                <a16:creationId xmlns:a16="http://schemas.microsoft.com/office/drawing/2014/main" id="{7B7AE9BA-1918-9A41-9689-2DF507AB1A22}"/>
              </a:ext>
            </a:extLst>
          </p:cNvPr>
          <p:cNvSpPr/>
          <p:nvPr/>
        </p:nvSpPr>
        <p:spPr>
          <a:xfrm>
            <a:off x="3676691" y="3657600"/>
            <a:ext cx="5238709" cy="25908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pt-BR"/>
          </a:p>
        </p:txBody>
      </p:sp>
      <p:sp>
        <p:nvSpPr>
          <p:cNvPr id="6" name="CaixaDeTexto 5">
            <a:extLst>
              <a:ext uri="{FF2B5EF4-FFF2-40B4-BE49-F238E27FC236}">
                <a16:creationId xmlns:a16="http://schemas.microsoft.com/office/drawing/2014/main" id="{02048E22-805B-B646-B0C0-C4A2DB94B3C8}"/>
              </a:ext>
            </a:extLst>
          </p:cNvPr>
          <p:cNvSpPr txBox="1"/>
          <p:nvPr/>
        </p:nvSpPr>
        <p:spPr>
          <a:xfrm>
            <a:off x="3810000" y="3810000"/>
            <a:ext cx="5334000" cy="2246769"/>
          </a:xfrm>
          <a:prstGeom prst="rect">
            <a:avLst/>
          </a:prstGeom>
          <a:noFill/>
        </p:spPr>
        <p:txBody>
          <a:bodyPr wrap="square" rtlCol="0">
            <a:spAutoFit/>
          </a:bodyPr>
          <a:lstStyle/>
          <a:p>
            <a:pPr defTabSz="931774">
              <a:defRPr/>
            </a:pPr>
            <a:r>
              <a:rPr lang="en-US" sz="2800" b="1" dirty="0">
                <a:solidFill>
                  <a:schemeClr val="tx1">
                    <a:lumMod val="65000"/>
                    <a:lumOff val="35000"/>
                  </a:schemeClr>
                </a:solidFill>
                <a:latin typeface="Avenir Book" panose="02000503020000020003" pitchFamily="2" charset="0"/>
              </a:rPr>
              <a:t>Two major types of sleep</a:t>
            </a:r>
          </a:p>
          <a:p>
            <a:pPr defTabSz="931774">
              <a:defRPr/>
            </a:pPr>
            <a:endParaRPr lang="en-US" sz="2800" b="1" dirty="0">
              <a:solidFill>
                <a:schemeClr val="tx1">
                  <a:lumMod val="65000"/>
                  <a:lumOff val="35000"/>
                </a:schemeClr>
              </a:solidFill>
              <a:latin typeface="Avenir Book" panose="02000503020000020003" pitchFamily="2" charset="0"/>
            </a:endParaRPr>
          </a:p>
          <a:p>
            <a:pPr marL="457200" indent="-457200" defTabSz="931774">
              <a:buFont typeface="Arial" panose="020B0604020202020204" pitchFamily="34" charset="0"/>
              <a:buChar char="•"/>
              <a:defRPr/>
            </a:pPr>
            <a:r>
              <a:rPr lang="en-US" sz="2800" dirty="0">
                <a:solidFill>
                  <a:schemeClr val="tx1">
                    <a:lumMod val="65000"/>
                    <a:lumOff val="35000"/>
                  </a:schemeClr>
                </a:solidFill>
                <a:latin typeface="Avenir Book" panose="02000503020000020003" pitchFamily="2" charset="0"/>
              </a:rPr>
              <a:t>non-rapid eye movement sleep</a:t>
            </a:r>
          </a:p>
          <a:p>
            <a:pPr marL="457200" indent="-457200" defTabSz="931774">
              <a:buFont typeface="Arial" panose="020B0604020202020204" pitchFamily="34" charset="0"/>
              <a:buChar char="•"/>
              <a:defRPr/>
            </a:pPr>
            <a:r>
              <a:rPr lang="en-US" sz="2800" dirty="0">
                <a:solidFill>
                  <a:schemeClr val="tx1">
                    <a:lumMod val="65000"/>
                    <a:lumOff val="35000"/>
                  </a:schemeClr>
                </a:solidFill>
                <a:latin typeface="Avenir Book" panose="02000503020000020003" pitchFamily="2" charset="0"/>
              </a:rPr>
              <a:t>Rapid eye movement sleep</a:t>
            </a:r>
          </a:p>
        </p:txBody>
      </p:sp>
    </p:spTree>
    <p:extLst>
      <p:ext uri="{BB962C8B-B14F-4D97-AF65-F5344CB8AC3E}">
        <p14:creationId xmlns:p14="http://schemas.microsoft.com/office/powerpoint/2010/main" val="11874198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729B0109-6666-334C-A83B-2099AD64E1DF}"/>
              </a:ext>
            </a:extLst>
          </p:cNvPr>
          <p:cNvPicPr>
            <a:picLocks noChangeAspect="1"/>
          </p:cNvPicPr>
          <p:nvPr/>
        </p:nvPicPr>
        <p:blipFill rotWithShape="1">
          <a:blip r:embed="rId3">
            <a:alphaModFix amt="50000"/>
            <a:extLst>
              <a:ext uri="{28A0092B-C50C-407E-A947-70E740481C1C}">
                <a14:useLocalDpi xmlns:a14="http://schemas.microsoft.com/office/drawing/2010/main" val="0"/>
              </a:ext>
            </a:extLst>
          </a:blip>
          <a:srcRect b="3822"/>
          <a:stretch/>
        </p:blipFill>
        <p:spPr>
          <a:xfrm>
            <a:off x="0" y="-1"/>
            <a:ext cx="10452100" cy="6858001"/>
          </a:xfrm>
          <a:prstGeom prst="rect">
            <a:avLst/>
          </a:prstGeom>
        </p:spPr>
      </p:pic>
      <p:pic>
        <p:nvPicPr>
          <p:cNvPr id="5" name="Imagem 4">
            <a:extLst>
              <a:ext uri="{FF2B5EF4-FFF2-40B4-BE49-F238E27FC236}">
                <a16:creationId xmlns:a16="http://schemas.microsoft.com/office/drawing/2014/main" id="{03FF583A-1B4D-D649-9510-FC25DC5F3B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52100" y="0"/>
            <a:ext cx="1739900" cy="6858000"/>
          </a:xfrm>
          <a:prstGeom prst="rect">
            <a:avLst/>
          </a:prstGeom>
        </p:spPr>
      </p:pic>
      <p:pic>
        <p:nvPicPr>
          <p:cNvPr id="6" name="Imagem 5">
            <a:extLst>
              <a:ext uri="{FF2B5EF4-FFF2-40B4-BE49-F238E27FC236}">
                <a16:creationId xmlns:a16="http://schemas.microsoft.com/office/drawing/2014/main" id="{10D74342-551F-C042-B7F1-EBB4CD244E4F}"/>
              </a:ext>
            </a:extLst>
          </p:cNvPr>
          <p:cNvPicPr>
            <a:picLocks noChangeAspect="1"/>
          </p:cNvPicPr>
          <p:nvPr/>
        </p:nvPicPr>
        <p:blipFill>
          <a:blip r:embed="rId5">
            <a:biLevel thresh="25000"/>
            <a:extLst>
              <a:ext uri="{28A0092B-C50C-407E-A947-70E740481C1C}">
                <a14:useLocalDpi xmlns:a14="http://schemas.microsoft.com/office/drawing/2010/main" val="0"/>
              </a:ext>
            </a:extLst>
          </a:blip>
          <a:stretch>
            <a:fillRect/>
          </a:stretch>
        </p:blipFill>
        <p:spPr>
          <a:xfrm>
            <a:off x="216657" y="5431536"/>
            <a:ext cx="2018626" cy="1426464"/>
          </a:xfrm>
          <a:prstGeom prst="rect">
            <a:avLst/>
          </a:prstGeom>
        </p:spPr>
      </p:pic>
      <p:sp>
        <p:nvSpPr>
          <p:cNvPr id="8" name="CaixaDeTexto 7">
            <a:extLst>
              <a:ext uri="{FF2B5EF4-FFF2-40B4-BE49-F238E27FC236}">
                <a16:creationId xmlns:a16="http://schemas.microsoft.com/office/drawing/2014/main" id="{37CB3908-52BD-344A-8D81-99B8E4C128BC}"/>
              </a:ext>
            </a:extLst>
          </p:cNvPr>
          <p:cNvSpPr txBox="1"/>
          <p:nvPr/>
        </p:nvSpPr>
        <p:spPr>
          <a:xfrm>
            <a:off x="685800" y="838200"/>
            <a:ext cx="4572000" cy="2308324"/>
          </a:xfrm>
          <a:prstGeom prst="rect">
            <a:avLst/>
          </a:prstGeom>
          <a:noFill/>
        </p:spPr>
        <p:txBody>
          <a:bodyPr wrap="square" rtlCol="0">
            <a:spAutoFit/>
          </a:bodyPr>
          <a:lstStyle/>
          <a:p>
            <a:pPr defTabSz="931774">
              <a:defRPr/>
            </a:pPr>
            <a:r>
              <a:rPr lang="en-US" sz="4800" b="1" dirty="0">
                <a:solidFill>
                  <a:schemeClr val="bg1"/>
                </a:solidFill>
                <a:effectLst>
                  <a:outerShdw blurRad="63500" sx="102000" sy="102000" algn="ctr" rotWithShape="0">
                    <a:prstClr val="black">
                      <a:alpha val="60000"/>
                    </a:prstClr>
                  </a:outerShdw>
                </a:effectLst>
                <a:latin typeface="Avenir Heavy" panose="02000503020000020003" pitchFamily="2" charset="0"/>
              </a:rPr>
              <a:t>RAPID EYE MOVEMENT SLEEP</a:t>
            </a:r>
          </a:p>
        </p:txBody>
      </p:sp>
    </p:spTree>
    <p:extLst>
      <p:ext uri="{BB962C8B-B14F-4D97-AF65-F5344CB8AC3E}">
        <p14:creationId xmlns:p14="http://schemas.microsoft.com/office/powerpoint/2010/main" val="8583410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E5718C7E-6CC0-EA4F-B2B3-44AF871E33BD}"/>
              </a:ext>
            </a:extLst>
          </p:cNvPr>
          <p:cNvPicPr>
            <a:picLocks noChangeAspect="1"/>
          </p:cNvPicPr>
          <p:nvPr/>
        </p:nvPicPr>
        <p:blipFill>
          <a:blip r:embed="rId3">
            <a:alphaModFix amt="50000"/>
            <a:extLst>
              <a:ext uri="{28A0092B-C50C-407E-A947-70E740481C1C}">
                <a14:useLocalDpi xmlns:a14="http://schemas.microsoft.com/office/drawing/2010/main" val="0"/>
              </a:ext>
            </a:extLst>
          </a:blip>
          <a:stretch>
            <a:fillRect/>
          </a:stretch>
        </p:blipFill>
        <p:spPr>
          <a:xfrm>
            <a:off x="0" y="0"/>
            <a:ext cx="10452100" cy="6858000"/>
          </a:xfrm>
          <a:prstGeom prst="rect">
            <a:avLst/>
          </a:prstGeom>
        </p:spPr>
      </p:pic>
      <p:pic>
        <p:nvPicPr>
          <p:cNvPr id="5" name="Imagem 4">
            <a:extLst>
              <a:ext uri="{FF2B5EF4-FFF2-40B4-BE49-F238E27FC236}">
                <a16:creationId xmlns:a16="http://schemas.microsoft.com/office/drawing/2014/main" id="{03FF583A-1B4D-D649-9510-FC25DC5F3B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52100" y="0"/>
            <a:ext cx="1739900" cy="6858000"/>
          </a:xfrm>
          <a:prstGeom prst="rect">
            <a:avLst/>
          </a:prstGeom>
        </p:spPr>
      </p:pic>
      <p:pic>
        <p:nvPicPr>
          <p:cNvPr id="6" name="Imagem 5">
            <a:extLst>
              <a:ext uri="{FF2B5EF4-FFF2-40B4-BE49-F238E27FC236}">
                <a16:creationId xmlns:a16="http://schemas.microsoft.com/office/drawing/2014/main" id="{10D74342-551F-C042-B7F1-EBB4CD244E4F}"/>
              </a:ext>
            </a:extLst>
          </p:cNvPr>
          <p:cNvPicPr>
            <a:picLocks noChangeAspect="1"/>
          </p:cNvPicPr>
          <p:nvPr/>
        </p:nvPicPr>
        <p:blipFill>
          <a:blip r:embed="rId5">
            <a:biLevel thresh="25000"/>
            <a:extLst>
              <a:ext uri="{28A0092B-C50C-407E-A947-70E740481C1C}">
                <a14:useLocalDpi xmlns:a14="http://schemas.microsoft.com/office/drawing/2010/main" val="0"/>
              </a:ext>
            </a:extLst>
          </a:blip>
          <a:stretch>
            <a:fillRect/>
          </a:stretch>
        </p:blipFill>
        <p:spPr>
          <a:xfrm>
            <a:off x="216657" y="5431536"/>
            <a:ext cx="2018626" cy="1426464"/>
          </a:xfrm>
          <a:prstGeom prst="rect">
            <a:avLst/>
          </a:prstGeom>
        </p:spPr>
      </p:pic>
      <p:sp>
        <p:nvSpPr>
          <p:cNvPr id="8" name="CaixaDeTexto 7">
            <a:extLst>
              <a:ext uri="{FF2B5EF4-FFF2-40B4-BE49-F238E27FC236}">
                <a16:creationId xmlns:a16="http://schemas.microsoft.com/office/drawing/2014/main" id="{37CB3908-52BD-344A-8D81-99B8E4C128BC}"/>
              </a:ext>
            </a:extLst>
          </p:cNvPr>
          <p:cNvSpPr txBox="1"/>
          <p:nvPr/>
        </p:nvSpPr>
        <p:spPr>
          <a:xfrm>
            <a:off x="685800" y="1981200"/>
            <a:ext cx="4572000" cy="2308324"/>
          </a:xfrm>
          <a:prstGeom prst="rect">
            <a:avLst/>
          </a:prstGeom>
          <a:noFill/>
        </p:spPr>
        <p:txBody>
          <a:bodyPr wrap="square" rtlCol="0">
            <a:spAutoFit/>
          </a:bodyPr>
          <a:lstStyle/>
          <a:p>
            <a:pPr defTabSz="931774">
              <a:defRPr/>
            </a:pPr>
            <a:r>
              <a:rPr lang="en-US" sz="4800" b="1" dirty="0">
                <a:solidFill>
                  <a:schemeClr val="bg1"/>
                </a:solidFill>
                <a:effectLst>
                  <a:outerShdw blurRad="63500" sx="102000" sy="102000" algn="ctr" rotWithShape="0">
                    <a:prstClr val="black">
                      <a:alpha val="60000"/>
                    </a:prstClr>
                  </a:outerShdw>
                </a:effectLst>
                <a:latin typeface="Avenir Heavy" panose="02000503020000020003" pitchFamily="2" charset="0"/>
              </a:rPr>
              <a:t>BOTH TYPES OF SLEEP ARE NECESSARY</a:t>
            </a:r>
          </a:p>
        </p:txBody>
      </p:sp>
    </p:spTree>
    <p:extLst>
      <p:ext uri="{BB962C8B-B14F-4D97-AF65-F5344CB8AC3E}">
        <p14:creationId xmlns:p14="http://schemas.microsoft.com/office/powerpoint/2010/main" val="27561965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Imagem 4">
            <a:extLst>
              <a:ext uri="{FF2B5EF4-FFF2-40B4-BE49-F238E27FC236}">
                <a16:creationId xmlns:a16="http://schemas.microsoft.com/office/drawing/2014/main" id="{7C8E30C3-5942-604C-908B-676C45ECB1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30692" y="990600"/>
            <a:ext cx="6725967" cy="5105399"/>
          </a:xfrm>
          <a:prstGeom prst="rect">
            <a:avLst/>
          </a:prstGeom>
        </p:spPr>
      </p:pic>
      <p:pic>
        <p:nvPicPr>
          <p:cNvPr id="14" name="Imagem 13">
            <a:extLst>
              <a:ext uri="{FF2B5EF4-FFF2-40B4-BE49-F238E27FC236}">
                <a16:creationId xmlns:a16="http://schemas.microsoft.com/office/drawing/2014/main" id="{E2C88A85-1AF5-D643-B664-E47C10D7F6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52100" y="0"/>
            <a:ext cx="1739900" cy="6858000"/>
          </a:xfrm>
          <a:prstGeom prst="rect">
            <a:avLst/>
          </a:prstGeom>
        </p:spPr>
      </p:pic>
      <p:pic>
        <p:nvPicPr>
          <p:cNvPr id="4" name="Imagem 3">
            <a:extLst>
              <a:ext uri="{FF2B5EF4-FFF2-40B4-BE49-F238E27FC236}">
                <a16:creationId xmlns:a16="http://schemas.microsoft.com/office/drawing/2014/main" id="{EEA209F8-B449-2B4F-A419-21590F57D99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6657" y="5431536"/>
            <a:ext cx="2018626" cy="1426464"/>
          </a:xfrm>
          <a:prstGeom prst="rect">
            <a:avLst/>
          </a:prstGeom>
        </p:spPr>
      </p:pic>
      <p:sp>
        <p:nvSpPr>
          <p:cNvPr id="6" name="CaixaDeTexto 5">
            <a:extLst>
              <a:ext uri="{FF2B5EF4-FFF2-40B4-BE49-F238E27FC236}">
                <a16:creationId xmlns:a16="http://schemas.microsoft.com/office/drawing/2014/main" id="{02048E22-805B-B646-B0C0-C4A2DB94B3C8}"/>
              </a:ext>
            </a:extLst>
          </p:cNvPr>
          <p:cNvSpPr txBox="1"/>
          <p:nvPr/>
        </p:nvSpPr>
        <p:spPr>
          <a:xfrm>
            <a:off x="685800" y="2305615"/>
            <a:ext cx="4267200" cy="2246769"/>
          </a:xfrm>
          <a:prstGeom prst="rect">
            <a:avLst/>
          </a:prstGeom>
          <a:noFill/>
        </p:spPr>
        <p:txBody>
          <a:bodyPr wrap="square" rtlCol="0">
            <a:spAutoFit/>
          </a:bodyPr>
          <a:lstStyle/>
          <a:p>
            <a:pPr defTabSz="931774">
              <a:defRPr/>
            </a:pPr>
            <a:r>
              <a:rPr lang="en-US" sz="2800" b="1" dirty="0">
                <a:solidFill>
                  <a:schemeClr val="tx1">
                    <a:lumMod val="65000"/>
                    <a:lumOff val="35000"/>
                  </a:schemeClr>
                </a:solidFill>
                <a:latin typeface="Avenir Book" panose="02000503020000020003" pitchFamily="2" charset="0"/>
              </a:rPr>
              <a:t>Steps to Getting to Sleep</a:t>
            </a:r>
          </a:p>
          <a:p>
            <a:pPr marL="457200" indent="-457200" defTabSz="931774">
              <a:buFont typeface="Arial" panose="020B0604020202020204" pitchFamily="34" charset="0"/>
              <a:buChar char="•"/>
              <a:defRPr/>
            </a:pPr>
            <a:endParaRPr lang="en-US" sz="2800" dirty="0">
              <a:solidFill>
                <a:schemeClr val="tx1">
                  <a:lumMod val="65000"/>
                  <a:lumOff val="35000"/>
                </a:schemeClr>
              </a:solidFill>
              <a:latin typeface="Avenir Book" panose="02000503020000020003" pitchFamily="2" charset="0"/>
            </a:endParaRPr>
          </a:p>
          <a:p>
            <a:pPr marL="457200" indent="-457200" defTabSz="931774">
              <a:buFont typeface="Arial" panose="020B0604020202020204" pitchFamily="34" charset="0"/>
              <a:buChar char="•"/>
              <a:defRPr/>
            </a:pPr>
            <a:r>
              <a:rPr lang="en-US" sz="2800" dirty="0">
                <a:solidFill>
                  <a:schemeClr val="tx1">
                    <a:lumMod val="65000"/>
                    <a:lumOff val="35000"/>
                  </a:schemeClr>
                </a:solidFill>
                <a:latin typeface="Avenir Book" panose="02000503020000020003" pitchFamily="2" charset="0"/>
              </a:rPr>
              <a:t>Learn to value sleep. </a:t>
            </a:r>
          </a:p>
          <a:p>
            <a:pPr marL="457200" indent="-457200" defTabSz="931774">
              <a:buFont typeface="Arial" panose="020B0604020202020204" pitchFamily="34" charset="0"/>
              <a:buChar char="•"/>
              <a:defRPr/>
            </a:pPr>
            <a:r>
              <a:rPr lang="en-US" sz="2800" dirty="0">
                <a:solidFill>
                  <a:schemeClr val="tx1">
                    <a:lumMod val="65000"/>
                    <a:lumOff val="35000"/>
                  </a:schemeClr>
                </a:solidFill>
                <a:latin typeface="Avenir Book" panose="02000503020000020003" pitchFamily="2" charset="0"/>
              </a:rPr>
              <a:t>Establish a regular bedtime</a:t>
            </a:r>
          </a:p>
        </p:txBody>
      </p:sp>
    </p:spTree>
    <p:extLst>
      <p:ext uri="{BB962C8B-B14F-4D97-AF65-F5344CB8AC3E}">
        <p14:creationId xmlns:p14="http://schemas.microsoft.com/office/powerpoint/2010/main" val="30638854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Imagem 2">
            <a:extLst>
              <a:ext uri="{FF2B5EF4-FFF2-40B4-BE49-F238E27FC236}">
                <a16:creationId xmlns:a16="http://schemas.microsoft.com/office/drawing/2014/main" id="{3CE6954E-29AA-9242-A28D-D487EED80EA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7901"/>
          <a:stretch/>
        </p:blipFill>
        <p:spPr bwMode="auto">
          <a:xfrm flipH="1">
            <a:off x="3657600" y="0"/>
            <a:ext cx="7416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Imagem 13">
            <a:extLst>
              <a:ext uri="{FF2B5EF4-FFF2-40B4-BE49-F238E27FC236}">
                <a16:creationId xmlns:a16="http://schemas.microsoft.com/office/drawing/2014/main" id="{E2C88A85-1AF5-D643-B664-E47C10D7F6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52100" y="0"/>
            <a:ext cx="1739900" cy="6858000"/>
          </a:xfrm>
          <a:prstGeom prst="rect">
            <a:avLst/>
          </a:prstGeom>
        </p:spPr>
      </p:pic>
      <p:pic>
        <p:nvPicPr>
          <p:cNvPr id="4" name="Imagem 3">
            <a:extLst>
              <a:ext uri="{FF2B5EF4-FFF2-40B4-BE49-F238E27FC236}">
                <a16:creationId xmlns:a16="http://schemas.microsoft.com/office/drawing/2014/main" id="{EEA209F8-B449-2B4F-A419-21590F57D99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6657" y="5431536"/>
            <a:ext cx="2018626" cy="1426464"/>
          </a:xfrm>
          <a:prstGeom prst="rect">
            <a:avLst/>
          </a:prstGeom>
        </p:spPr>
      </p:pic>
      <p:sp>
        <p:nvSpPr>
          <p:cNvPr id="6" name="CaixaDeTexto 5">
            <a:extLst>
              <a:ext uri="{FF2B5EF4-FFF2-40B4-BE49-F238E27FC236}">
                <a16:creationId xmlns:a16="http://schemas.microsoft.com/office/drawing/2014/main" id="{02048E22-805B-B646-B0C0-C4A2DB94B3C8}"/>
              </a:ext>
            </a:extLst>
          </p:cNvPr>
          <p:cNvSpPr txBox="1"/>
          <p:nvPr/>
        </p:nvSpPr>
        <p:spPr>
          <a:xfrm>
            <a:off x="685800" y="2905780"/>
            <a:ext cx="4267200" cy="523220"/>
          </a:xfrm>
          <a:prstGeom prst="rect">
            <a:avLst/>
          </a:prstGeom>
          <a:noFill/>
        </p:spPr>
        <p:txBody>
          <a:bodyPr wrap="square" rtlCol="0">
            <a:spAutoFit/>
          </a:bodyPr>
          <a:lstStyle/>
          <a:p>
            <a:pPr marL="457200" indent="-457200" defTabSz="931774">
              <a:buFont typeface="Arial" panose="020B0604020202020204" pitchFamily="34" charset="0"/>
              <a:buChar char="•"/>
              <a:defRPr/>
            </a:pPr>
            <a:r>
              <a:rPr lang="en-US" sz="2800" dirty="0">
                <a:solidFill>
                  <a:schemeClr val="tx1">
                    <a:lumMod val="65000"/>
                    <a:lumOff val="35000"/>
                  </a:schemeClr>
                </a:solidFill>
                <a:latin typeface="Avenir Book" panose="02000503020000020003" pitchFamily="2" charset="0"/>
              </a:rPr>
              <a:t>Exercise every day</a:t>
            </a:r>
          </a:p>
        </p:txBody>
      </p:sp>
    </p:spTree>
    <p:extLst>
      <p:ext uri="{BB962C8B-B14F-4D97-AF65-F5344CB8AC3E}">
        <p14:creationId xmlns:p14="http://schemas.microsoft.com/office/powerpoint/2010/main" val="2746853600"/>
      </p:ext>
    </p:extLst>
  </p:cSld>
  <p:clrMapOvr>
    <a:masterClrMapping/>
  </p:clrMapOvr>
  <mc:AlternateContent xmlns:mc="http://schemas.openxmlformats.org/markup-compatibility/2006" xmlns:p14="http://schemas.microsoft.com/office/powerpoint/2010/main">
    <mc:Choice Requires="p14">
      <p:transition spd="slow" p14:dur="2000" advTm="2308"/>
    </mc:Choice>
    <mc:Fallback xmlns="">
      <p:transition spd="slow" advTm="2308"/>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Imagem 4">
            <a:extLst>
              <a:ext uri="{FF2B5EF4-FFF2-40B4-BE49-F238E27FC236}">
                <a16:creationId xmlns:a16="http://schemas.microsoft.com/office/drawing/2014/main" id="{7C8E30C3-5942-604C-908B-676C45ECB1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30692" y="990600"/>
            <a:ext cx="6725967" cy="5105399"/>
          </a:xfrm>
          <a:prstGeom prst="rect">
            <a:avLst/>
          </a:prstGeom>
        </p:spPr>
      </p:pic>
      <p:pic>
        <p:nvPicPr>
          <p:cNvPr id="14" name="Imagem 13">
            <a:extLst>
              <a:ext uri="{FF2B5EF4-FFF2-40B4-BE49-F238E27FC236}">
                <a16:creationId xmlns:a16="http://schemas.microsoft.com/office/drawing/2014/main" id="{E2C88A85-1AF5-D643-B664-E47C10D7F6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52100" y="0"/>
            <a:ext cx="1739900" cy="6858000"/>
          </a:xfrm>
          <a:prstGeom prst="rect">
            <a:avLst/>
          </a:prstGeom>
        </p:spPr>
      </p:pic>
      <p:pic>
        <p:nvPicPr>
          <p:cNvPr id="4" name="Imagem 3">
            <a:extLst>
              <a:ext uri="{FF2B5EF4-FFF2-40B4-BE49-F238E27FC236}">
                <a16:creationId xmlns:a16="http://schemas.microsoft.com/office/drawing/2014/main" id="{EEA209F8-B449-2B4F-A419-21590F57D99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6657" y="5431536"/>
            <a:ext cx="2018626" cy="1426464"/>
          </a:xfrm>
          <a:prstGeom prst="rect">
            <a:avLst/>
          </a:prstGeom>
        </p:spPr>
      </p:pic>
      <p:sp>
        <p:nvSpPr>
          <p:cNvPr id="6" name="CaixaDeTexto 5">
            <a:extLst>
              <a:ext uri="{FF2B5EF4-FFF2-40B4-BE49-F238E27FC236}">
                <a16:creationId xmlns:a16="http://schemas.microsoft.com/office/drawing/2014/main" id="{02048E22-805B-B646-B0C0-C4A2DB94B3C8}"/>
              </a:ext>
            </a:extLst>
          </p:cNvPr>
          <p:cNvSpPr txBox="1"/>
          <p:nvPr/>
        </p:nvSpPr>
        <p:spPr>
          <a:xfrm>
            <a:off x="685800" y="2305615"/>
            <a:ext cx="4267200" cy="1815882"/>
          </a:xfrm>
          <a:prstGeom prst="rect">
            <a:avLst/>
          </a:prstGeom>
          <a:noFill/>
        </p:spPr>
        <p:txBody>
          <a:bodyPr wrap="square" rtlCol="0">
            <a:spAutoFit/>
          </a:bodyPr>
          <a:lstStyle/>
          <a:p>
            <a:pPr marL="457200" indent="-457200" defTabSz="931774">
              <a:buFont typeface="Arial" panose="020B0604020202020204" pitchFamily="34" charset="0"/>
              <a:buChar char="•"/>
              <a:defRPr/>
            </a:pPr>
            <a:r>
              <a:rPr lang="en-US" sz="2800" dirty="0">
                <a:solidFill>
                  <a:schemeClr val="tx1">
                    <a:lumMod val="65000"/>
                    <a:lumOff val="35000"/>
                  </a:schemeClr>
                </a:solidFill>
                <a:latin typeface="Avenir Book" panose="02000503020000020003" pitchFamily="2" charset="0"/>
              </a:rPr>
              <a:t>Establish regular time for rising and retiring</a:t>
            </a:r>
          </a:p>
          <a:p>
            <a:pPr marL="457200" indent="-457200" defTabSz="931774">
              <a:buFont typeface="Arial" panose="020B0604020202020204" pitchFamily="34" charset="0"/>
              <a:buChar char="•"/>
              <a:defRPr/>
            </a:pPr>
            <a:r>
              <a:rPr lang="en-US" sz="2800" dirty="0">
                <a:solidFill>
                  <a:schemeClr val="tx1">
                    <a:lumMod val="65000"/>
                    <a:lumOff val="35000"/>
                  </a:schemeClr>
                </a:solidFill>
                <a:latin typeface="Avenir Book" panose="02000503020000020003" pitchFamily="2" charset="0"/>
              </a:rPr>
              <a:t>Use a comfortable bed in quiet room</a:t>
            </a:r>
          </a:p>
        </p:txBody>
      </p:sp>
    </p:spTree>
    <p:extLst>
      <p:ext uri="{BB962C8B-B14F-4D97-AF65-F5344CB8AC3E}">
        <p14:creationId xmlns:p14="http://schemas.microsoft.com/office/powerpoint/2010/main" val="2948323148"/>
      </p:ext>
    </p:extLst>
  </p:cSld>
  <p:clrMapOvr>
    <a:masterClrMapping/>
  </p:clrMapOvr>
  <mc:AlternateContent xmlns:mc="http://schemas.openxmlformats.org/markup-compatibility/2006" xmlns:p14="http://schemas.microsoft.com/office/powerpoint/2010/main">
    <mc:Choice Requires="p14">
      <p:transition spd="slow" p14:dur="2000" advTm="2308"/>
    </mc:Choice>
    <mc:Fallback xmlns="">
      <p:transition spd="slow" advTm="2308"/>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 name="Imagem 13">
            <a:extLst>
              <a:ext uri="{FF2B5EF4-FFF2-40B4-BE49-F238E27FC236}">
                <a16:creationId xmlns:a16="http://schemas.microsoft.com/office/drawing/2014/main" id="{E2C88A85-1AF5-D643-B664-E47C10D7F6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52100" y="0"/>
            <a:ext cx="1739900" cy="6858000"/>
          </a:xfrm>
          <a:prstGeom prst="rect">
            <a:avLst/>
          </a:prstGeom>
        </p:spPr>
      </p:pic>
      <p:pic>
        <p:nvPicPr>
          <p:cNvPr id="7" name="Imagem 6">
            <a:extLst>
              <a:ext uri="{FF2B5EF4-FFF2-40B4-BE49-F238E27FC236}">
                <a16:creationId xmlns:a16="http://schemas.microsoft.com/office/drawing/2014/main" id="{545CC729-FD6E-5E4B-A088-074F56B9D2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95800" y="616626"/>
            <a:ext cx="5651770" cy="5651770"/>
          </a:xfrm>
          <a:prstGeom prst="rect">
            <a:avLst/>
          </a:prstGeom>
        </p:spPr>
      </p:pic>
      <p:pic>
        <p:nvPicPr>
          <p:cNvPr id="4" name="Imagem 3">
            <a:extLst>
              <a:ext uri="{FF2B5EF4-FFF2-40B4-BE49-F238E27FC236}">
                <a16:creationId xmlns:a16="http://schemas.microsoft.com/office/drawing/2014/main" id="{EEA209F8-B449-2B4F-A419-21590F57D99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6657" y="5431536"/>
            <a:ext cx="2018626" cy="1426464"/>
          </a:xfrm>
          <a:prstGeom prst="rect">
            <a:avLst/>
          </a:prstGeom>
        </p:spPr>
      </p:pic>
      <p:sp>
        <p:nvSpPr>
          <p:cNvPr id="6" name="CaixaDeTexto 5">
            <a:extLst>
              <a:ext uri="{FF2B5EF4-FFF2-40B4-BE49-F238E27FC236}">
                <a16:creationId xmlns:a16="http://schemas.microsoft.com/office/drawing/2014/main" id="{02048E22-805B-B646-B0C0-C4A2DB94B3C8}"/>
              </a:ext>
            </a:extLst>
          </p:cNvPr>
          <p:cNvSpPr txBox="1"/>
          <p:nvPr/>
        </p:nvSpPr>
        <p:spPr>
          <a:xfrm>
            <a:off x="685800" y="2305615"/>
            <a:ext cx="4267200" cy="2246769"/>
          </a:xfrm>
          <a:prstGeom prst="rect">
            <a:avLst/>
          </a:prstGeom>
          <a:noFill/>
        </p:spPr>
        <p:txBody>
          <a:bodyPr wrap="square" rtlCol="0">
            <a:spAutoFit/>
          </a:bodyPr>
          <a:lstStyle/>
          <a:p>
            <a:pPr marL="457200" indent="-457200" defTabSz="931774">
              <a:buFont typeface="Arial" panose="020B0604020202020204" pitchFamily="34" charset="0"/>
              <a:buChar char="•"/>
              <a:defRPr/>
            </a:pPr>
            <a:r>
              <a:rPr lang="en-US" sz="2800" dirty="0">
                <a:solidFill>
                  <a:schemeClr val="tx1">
                    <a:lumMod val="65000"/>
                    <a:lumOff val="35000"/>
                  </a:schemeClr>
                </a:solidFill>
                <a:latin typeface="Avenir Book" panose="02000503020000020003" pitchFamily="2" charset="0"/>
              </a:rPr>
              <a:t>Eat lightly in the evening.</a:t>
            </a:r>
          </a:p>
          <a:p>
            <a:pPr marL="457200" indent="-457200" defTabSz="931774">
              <a:buFont typeface="Arial" panose="020B0604020202020204" pitchFamily="34" charset="0"/>
              <a:buChar char="•"/>
              <a:defRPr/>
            </a:pPr>
            <a:r>
              <a:rPr lang="en-US" sz="2800" dirty="0">
                <a:solidFill>
                  <a:schemeClr val="tx1">
                    <a:lumMod val="65000"/>
                    <a:lumOff val="35000"/>
                  </a:schemeClr>
                </a:solidFill>
                <a:latin typeface="Avenir Book" panose="02000503020000020003" pitchFamily="2" charset="0"/>
              </a:rPr>
              <a:t>Avoid watching exciting or depressing TV.</a:t>
            </a:r>
          </a:p>
        </p:txBody>
      </p:sp>
    </p:spTree>
    <p:extLst>
      <p:ext uri="{BB962C8B-B14F-4D97-AF65-F5344CB8AC3E}">
        <p14:creationId xmlns:p14="http://schemas.microsoft.com/office/powerpoint/2010/main" val="3798171558"/>
      </p:ext>
    </p:extLst>
  </p:cSld>
  <p:clrMapOvr>
    <a:masterClrMapping/>
  </p:clrMapOvr>
  <mc:AlternateContent xmlns:mc="http://schemas.openxmlformats.org/markup-compatibility/2006" xmlns:p14="http://schemas.microsoft.com/office/powerpoint/2010/main">
    <mc:Choice Requires="p14">
      <p:transition spd="slow" p14:dur="2000" advTm="2308"/>
    </mc:Choice>
    <mc:Fallback xmlns="">
      <p:transition spd="slow" advTm="2308"/>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 name="Imagem 13">
            <a:extLst>
              <a:ext uri="{FF2B5EF4-FFF2-40B4-BE49-F238E27FC236}">
                <a16:creationId xmlns:a16="http://schemas.microsoft.com/office/drawing/2014/main" id="{E2C88A85-1AF5-D643-B664-E47C10D7F6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52100" y="0"/>
            <a:ext cx="1739900" cy="6858000"/>
          </a:xfrm>
          <a:prstGeom prst="rect">
            <a:avLst/>
          </a:prstGeom>
        </p:spPr>
      </p:pic>
      <p:pic>
        <p:nvPicPr>
          <p:cNvPr id="4" name="Imagem 3">
            <a:extLst>
              <a:ext uri="{FF2B5EF4-FFF2-40B4-BE49-F238E27FC236}">
                <a16:creationId xmlns:a16="http://schemas.microsoft.com/office/drawing/2014/main" id="{EEA209F8-B449-2B4F-A419-21590F57D9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6657" y="5431536"/>
            <a:ext cx="2018626" cy="1426464"/>
          </a:xfrm>
          <a:prstGeom prst="rect">
            <a:avLst/>
          </a:prstGeom>
        </p:spPr>
      </p:pic>
      <p:sp>
        <p:nvSpPr>
          <p:cNvPr id="6" name="CaixaDeTexto 5">
            <a:extLst>
              <a:ext uri="{FF2B5EF4-FFF2-40B4-BE49-F238E27FC236}">
                <a16:creationId xmlns:a16="http://schemas.microsoft.com/office/drawing/2014/main" id="{02048E22-805B-B646-B0C0-C4A2DB94B3C8}"/>
              </a:ext>
            </a:extLst>
          </p:cNvPr>
          <p:cNvSpPr txBox="1"/>
          <p:nvPr/>
        </p:nvSpPr>
        <p:spPr>
          <a:xfrm>
            <a:off x="685800" y="2305615"/>
            <a:ext cx="4267200" cy="1815882"/>
          </a:xfrm>
          <a:prstGeom prst="rect">
            <a:avLst/>
          </a:prstGeom>
          <a:noFill/>
        </p:spPr>
        <p:txBody>
          <a:bodyPr wrap="square" rtlCol="0">
            <a:spAutoFit/>
          </a:bodyPr>
          <a:lstStyle/>
          <a:p>
            <a:pPr marL="457200" indent="-457200" defTabSz="931774">
              <a:buFont typeface="Arial" panose="020B0604020202020204" pitchFamily="34" charset="0"/>
              <a:buChar char="•"/>
              <a:defRPr/>
            </a:pPr>
            <a:r>
              <a:rPr lang="en-US" sz="2800" dirty="0">
                <a:solidFill>
                  <a:schemeClr val="tx1">
                    <a:lumMod val="65000"/>
                    <a:lumOff val="35000"/>
                  </a:schemeClr>
                </a:solidFill>
                <a:latin typeface="Avenir Book" panose="02000503020000020003" pitchFamily="2" charset="0"/>
              </a:rPr>
              <a:t>See your personal physician if you suspect a sleep disorder.</a:t>
            </a:r>
          </a:p>
        </p:txBody>
      </p:sp>
      <p:pic>
        <p:nvPicPr>
          <p:cNvPr id="5" name="Imagem 4">
            <a:extLst>
              <a:ext uri="{FF2B5EF4-FFF2-40B4-BE49-F238E27FC236}">
                <a16:creationId xmlns:a16="http://schemas.microsoft.com/office/drawing/2014/main" id="{9102A967-4A46-0846-9320-7A15965ACAD1}"/>
              </a:ext>
            </a:extLst>
          </p:cNvPr>
          <p:cNvPicPr>
            <a:picLocks noChangeAspect="1"/>
          </p:cNvPicPr>
          <p:nvPr/>
        </p:nvPicPr>
        <p:blipFill rotWithShape="1">
          <a:blip r:embed="rId5">
            <a:extLst>
              <a:ext uri="{28A0092B-C50C-407E-A947-70E740481C1C}">
                <a14:useLocalDpi xmlns:a14="http://schemas.microsoft.com/office/drawing/2010/main" val="0"/>
              </a:ext>
            </a:extLst>
          </a:blip>
          <a:srcRect t="15721"/>
          <a:stretch/>
        </p:blipFill>
        <p:spPr>
          <a:xfrm flipH="1">
            <a:off x="4343400" y="293657"/>
            <a:ext cx="5181601" cy="6552994"/>
          </a:xfrm>
          <a:prstGeom prst="rect">
            <a:avLst/>
          </a:prstGeom>
        </p:spPr>
      </p:pic>
    </p:spTree>
    <p:extLst>
      <p:ext uri="{BB962C8B-B14F-4D97-AF65-F5344CB8AC3E}">
        <p14:creationId xmlns:p14="http://schemas.microsoft.com/office/powerpoint/2010/main" val="3836901649"/>
      </p:ext>
    </p:extLst>
  </p:cSld>
  <p:clrMapOvr>
    <a:masterClrMapping/>
  </p:clrMapOvr>
  <mc:AlternateContent xmlns:mc="http://schemas.openxmlformats.org/markup-compatibility/2006" xmlns:p14="http://schemas.microsoft.com/office/powerpoint/2010/main">
    <mc:Choice Requires="p14">
      <p:transition spd="slow" p14:dur="2000" advTm="2308"/>
    </mc:Choice>
    <mc:Fallback xmlns="">
      <p:transition spd="slow" advTm="2308"/>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 name="Imagem 13">
            <a:extLst>
              <a:ext uri="{FF2B5EF4-FFF2-40B4-BE49-F238E27FC236}">
                <a16:creationId xmlns:a16="http://schemas.microsoft.com/office/drawing/2014/main" id="{E2C88A85-1AF5-D643-B664-E47C10D7F6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52100" y="0"/>
            <a:ext cx="1739900" cy="6858000"/>
          </a:xfrm>
          <a:prstGeom prst="rect">
            <a:avLst/>
          </a:prstGeom>
        </p:spPr>
      </p:pic>
      <p:pic>
        <p:nvPicPr>
          <p:cNvPr id="4" name="Imagem 3">
            <a:extLst>
              <a:ext uri="{FF2B5EF4-FFF2-40B4-BE49-F238E27FC236}">
                <a16:creationId xmlns:a16="http://schemas.microsoft.com/office/drawing/2014/main" id="{EEA209F8-B449-2B4F-A419-21590F57D9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6657" y="5431536"/>
            <a:ext cx="2018626" cy="1426464"/>
          </a:xfrm>
          <a:prstGeom prst="rect">
            <a:avLst/>
          </a:prstGeom>
        </p:spPr>
      </p:pic>
      <p:sp>
        <p:nvSpPr>
          <p:cNvPr id="6" name="CaixaDeTexto 5">
            <a:extLst>
              <a:ext uri="{FF2B5EF4-FFF2-40B4-BE49-F238E27FC236}">
                <a16:creationId xmlns:a16="http://schemas.microsoft.com/office/drawing/2014/main" id="{02048E22-805B-B646-B0C0-C4A2DB94B3C8}"/>
              </a:ext>
            </a:extLst>
          </p:cNvPr>
          <p:cNvSpPr txBox="1"/>
          <p:nvPr/>
        </p:nvSpPr>
        <p:spPr>
          <a:xfrm>
            <a:off x="685800" y="2905780"/>
            <a:ext cx="4267200" cy="523220"/>
          </a:xfrm>
          <a:prstGeom prst="rect">
            <a:avLst/>
          </a:prstGeom>
          <a:noFill/>
        </p:spPr>
        <p:txBody>
          <a:bodyPr wrap="square" rtlCol="0">
            <a:spAutoFit/>
          </a:bodyPr>
          <a:lstStyle/>
          <a:p>
            <a:pPr marL="457200" indent="-457200" defTabSz="931774">
              <a:buFont typeface="Arial" panose="020B0604020202020204" pitchFamily="34" charset="0"/>
              <a:buChar char="•"/>
              <a:defRPr/>
            </a:pPr>
            <a:r>
              <a:rPr lang="en-US" sz="2800" dirty="0">
                <a:solidFill>
                  <a:schemeClr val="tx1">
                    <a:lumMod val="65000"/>
                    <a:lumOff val="35000"/>
                  </a:schemeClr>
                </a:solidFill>
                <a:latin typeface="Avenir Book" panose="02000503020000020003" pitchFamily="2" charset="0"/>
              </a:rPr>
              <a:t>Put your trust in God.</a:t>
            </a:r>
          </a:p>
        </p:txBody>
      </p:sp>
      <p:pic>
        <p:nvPicPr>
          <p:cNvPr id="7" name="Imagem 6">
            <a:extLst>
              <a:ext uri="{FF2B5EF4-FFF2-40B4-BE49-F238E27FC236}">
                <a16:creationId xmlns:a16="http://schemas.microsoft.com/office/drawing/2014/main" id="{D339BABF-DD0F-C346-80D6-26D9C6F38B1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29200" y="0"/>
            <a:ext cx="4572000" cy="6858000"/>
          </a:xfrm>
          <a:prstGeom prst="rect">
            <a:avLst/>
          </a:prstGeom>
        </p:spPr>
      </p:pic>
    </p:spTree>
    <p:extLst>
      <p:ext uri="{BB962C8B-B14F-4D97-AF65-F5344CB8AC3E}">
        <p14:creationId xmlns:p14="http://schemas.microsoft.com/office/powerpoint/2010/main" val="3992680334"/>
      </p:ext>
    </p:extLst>
  </p:cSld>
  <p:clrMapOvr>
    <a:masterClrMapping/>
  </p:clrMapOvr>
  <mc:AlternateContent xmlns:mc="http://schemas.openxmlformats.org/markup-compatibility/2006" xmlns:p14="http://schemas.microsoft.com/office/powerpoint/2010/main">
    <mc:Choice Requires="p14">
      <p:transition spd="slow" p14:dur="2000" advTm="2308"/>
    </mc:Choice>
    <mc:Fallback xmlns="">
      <p:transition spd="slow" advTm="2308"/>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Imagem 9">
            <a:extLst>
              <a:ext uri="{FF2B5EF4-FFF2-40B4-BE49-F238E27FC236}">
                <a16:creationId xmlns:a16="http://schemas.microsoft.com/office/drawing/2014/main" id="{E1D23B70-45CD-C945-8301-AED6A0B420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CaixaDeTexto 5">
            <a:extLst>
              <a:ext uri="{FF2B5EF4-FFF2-40B4-BE49-F238E27FC236}">
                <a16:creationId xmlns:a16="http://schemas.microsoft.com/office/drawing/2014/main" id="{EE8C016B-544D-D44E-9BD1-B1019784FD63}"/>
              </a:ext>
            </a:extLst>
          </p:cNvPr>
          <p:cNvSpPr txBox="1"/>
          <p:nvPr/>
        </p:nvSpPr>
        <p:spPr>
          <a:xfrm>
            <a:off x="621792" y="2818537"/>
            <a:ext cx="7303008" cy="1477328"/>
          </a:xfrm>
          <a:prstGeom prst="rect">
            <a:avLst/>
          </a:prstGeom>
          <a:noFill/>
        </p:spPr>
        <p:txBody>
          <a:bodyPr wrap="square" rtlCol="0">
            <a:spAutoFit/>
          </a:bodyPr>
          <a:lstStyle/>
          <a:p>
            <a:r>
              <a:rPr lang="en-US" b="1" dirty="0">
                <a:solidFill>
                  <a:schemeClr val="bg1">
                    <a:lumMod val="50000"/>
                  </a:schemeClr>
                </a:solidFill>
                <a:latin typeface="Avenir Heavy" panose="02000503020000020003" pitchFamily="2" charset="0"/>
              </a:rPr>
              <a:t>SESSION 6</a:t>
            </a:r>
          </a:p>
          <a:p>
            <a:r>
              <a:rPr lang="en-US" sz="7200" b="1" dirty="0">
                <a:solidFill>
                  <a:schemeClr val="tx1">
                    <a:lumMod val="75000"/>
                    <a:lumOff val="25000"/>
                  </a:schemeClr>
                </a:solidFill>
                <a:latin typeface="Avenir Heavy" panose="02000503020000020003" pitchFamily="2" charset="0"/>
              </a:rPr>
              <a:t>REST</a:t>
            </a:r>
            <a:endParaRPr lang="pt-BR" dirty="0"/>
          </a:p>
        </p:txBody>
      </p:sp>
      <p:pic>
        <p:nvPicPr>
          <p:cNvPr id="5" name="Imagem 4">
            <a:extLst>
              <a:ext uri="{FF2B5EF4-FFF2-40B4-BE49-F238E27FC236}">
                <a16:creationId xmlns:a16="http://schemas.microsoft.com/office/drawing/2014/main" id="{F3D766DD-5CD0-B74C-9F4F-88B057B312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6657" y="185928"/>
            <a:ext cx="2018626" cy="1426464"/>
          </a:xfrm>
          <a:prstGeom prst="rect">
            <a:avLst/>
          </a:prstGeom>
        </p:spPr>
      </p:pic>
      <p:sp>
        <p:nvSpPr>
          <p:cNvPr id="7" name="CaixaDeTexto 6">
            <a:extLst>
              <a:ext uri="{FF2B5EF4-FFF2-40B4-BE49-F238E27FC236}">
                <a16:creationId xmlns:a16="http://schemas.microsoft.com/office/drawing/2014/main" id="{9AAB1C0F-3BCB-D846-878B-D9BEB131C15B}"/>
              </a:ext>
            </a:extLst>
          </p:cNvPr>
          <p:cNvSpPr txBox="1"/>
          <p:nvPr/>
        </p:nvSpPr>
        <p:spPr>
          <a:xfrm>
            <a:off x="2819400" y="5791200"/>
            <a:ext cx="3276600" cy="954107"/>
          </a:xfrm>
          <a:prstGeom prst="rect">
            <a:avLst/>
          </a:prstGeom>
          <a:noFill/>
        </p:spPr>
        <p:txBody>
          <a:bodyPr wrap="square" rtlCol="0">
            <a:spAutoFit/>
          </a:bodyPr>
          <a:lstStyle/>
          <a:p>
            <a:r>
              <a:rPr lang="en-US" sz="1400" b="1" dirty="0">
                <a:solidFill>
                  <a:schemeClr val="bg1">
                    <a:lumMod val="50000"/>
                  </a:schemeClr>
                </a:solidFill>
                <a:latin typeface="Avenir Black" panose="02000503020000020003" pitchFamily="2" charset="0"/>
              </a:rPr>
              <a:t>Fred </a:t>
            </a:r>
            <a:r>
              <a:rPr lang="en-US" sz="1400" b="1" dirty="0" err="1">
                <a:solidFill>
                  <a:schemeClr val="bg1">
                    <a:lumMod val="50000"/>
                  </a:schemeClr>
                </a:solidFill>
                <a:latin typeface="Avenir Black" panose="02000503020000020003" pitchFamily="2" charset="0"/>
              </a:rPr>
              <a:t>Hardinge</a:t>
            </a:r>
            <a:endParaRPr lang="en-US" sz="1400" b="1" dirty="0">
              <a:solidFill>
                <a:schemeClr val="bg1">
                  <a:lumMod val="50000"/>
                </a:schemeClr>
              </a:solidFill>
              <a:latin typeface="Avenir Black" panose="02000503020000020003" pitchFamily="2" charset="0"/>
            </a:endParaRPr>
          </a:p>
          <a:p>
            <a:r>
              <a:rPr lang="en-US" sz="1400" dirty="0" err="1">
                <a:solidFill>
                  <a:schemeClr val="bg1">
                    <a:lumMod val="50000"/>
                  </a:schemeClr>
                </a:solidFill>
                <a:latin typeface="Avenir Book" panose="02000503020000020003" pitchFamily="2" charset="0"/>
              </a:rPr>
              <a:t>DrPh</a:t>
            </a:r>
            <a:r>
              <a:rPr lang="en-US" sz="1400" dirty="0">
                <a:solidFill>
                  <a:schemeClr val="bg1">
                    <a:lumMod val="50000"/>
                  </a:schemeClr>
                </a:solidFill>
                <a:latin typeface="Avenir Book" panose="02000503020000020003" pitchFamily="2" charset="0"/>
              </a:rPr>
              <a:t>, RD, FADA | Nutritionist, Registered Dietician</a:t>
            </a:r>
          </a:p>
          <a:p>
            <a:endParaRPr lang="pt-BR" sz="1400" dirty="0"/>
          </a:p>
        </p:txBody>
      </p:sp>
      <p:sp>
        <p:nvSpPr>
          <p:cNvPr id="8" name="CaixaDeTexto 7">
            <a:extLst>
              <a:ext uri="{FF2B5EF4-FFF2-40B4-BE49-F238E27FC236}">
                <a16:creationId xmlns:a16="http://schemas.microsoft.com/office/drawing/2014/main" id="{21C83924-F531-EA43-A908-0D89A3E57560}"/>
              </a:ext>
            </a:extLst>
          </p:cNvPr>
          <p:cNvSpPr txBox="1"/>
          <p:nvPr/>
        </p:nvSpPr>
        <p:spPr>
          <a:xfrm>
            <a:off x="621792" y="5791200"/>
            <a:ext cx="1981200" cy="738664"/>
          </a:xfrm>
          <a:prstGeom prst="rect">
            <a:avLst/>
          </a:prstGeom>
          <a:noFill/>
        </p:spPr>
        <p:txBody>
          <a:bodyPr wrap="square" rtlCol="0">
            <a:spAutoFit/>
          </a:bodyPr>
          <a:lstStyle/>
          <a:p>
            <a:r>
              <a:rPr lang="en-US" sz="1400" dirty="0">
                <a:solidFill>
                  <a:schemeClr val="bg1">
                    <a:lumMod val="50000"/>
                  </a:schemeClr>
                </a:solidFill>
                <a:latin typeface="Avenir Book" panose="02000503020000020003" pitchFamily="2" charset="0"/>
              </a:rPr>
              <a:t>General Conference</a:t>
            </a:r>
          </a:p>
          <a:p>
            <a:r>
              <a:rPr lang="en-US" sz="1400" dirty="0">
                <a:solidFill>
                  <a:schemeClr val="bg1">
                    <a:lumMod val="50000"/>
                  </a:schemeClr>
                </a:solidFill>
                <a:latin typeface="Avenir Book" panose="02000503020000020003" pitchFamily="2" charset="0"/>
              </a:rPr>
              <a:t>Health Ministries</a:t>
            </a:r>
          </a:p>
          <a:p>
            <a:r>
              <a:rPr lang="en-US" sz="1400" dirty="0">
                <a:solidFill>
                  <a:schemeClr val="bg1">
                    <a:lumMod val="50000"/>
                  </a:schemeClr>
                </a:solidFill>
                <a:latin typeface="Avenir Book" panose="02000503020000020003" pitchFamily="2" charset="0"/>
              </a:rPr>
              <a:t>Celebrations – BELIEF</a:t>
            </a:r>
            <a:endParaRPr lang="pt-BR" sz="1400" dirty="0">
              <a:solidFill>
                <a:schemeClr val="bg1">
                  <a:lumMod val="50000"/>
                </a:schemeClr>
              </a:solidFill>
              <a:latin typeface="Avenir Book" panose="02000503020000020003" pitchFamily="2" charset="0"/>
            </a:endParaRPr>
          </a:p>
        </p:txBody>
      </p:sp>
    </p:spTree>
    <p:extLst>
      <p:ext uri="{BB962C8B-B14F-4D97-AF65-F5344CB8AC3E}">
        <p14:creationId xmlns:p14="http://schemas.microsoft.com/office/powerpoint/2010/main" val="26119098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47A9624A-83F6-E54B-929D-41DAAF2691ED}"/>
              </a:ext>
            </a:extLst>
          </p:cNvPr>
          <p:cNvPicPr>
            <a:picLocks noChangeAspect="1"/>
          </p:cNvPicPr>
          <p:nvPr/>
        </p:nvPicPr>
        <p:blipFill rotWithShape="1">
          <a:blip r:embed="rId3"/>
          <a:srcRect b="1176"/>
          <a:stretch/>
        </p:blipFill>
        <p:spPr>
          <a:xfrm flipH="1">
            <a:off x="1" y="-1"/>
            <a:ext cx="11430000" cy="6858001"/>
          </a:xfrm>
          <a:prstGeom prst="rect">
            <a:avLst/>
          </a:prstGeom>
        </p:spPr>
      </p:pic>
      <p:pic>
        <p:nvPicPr>
          <p:cNvPr id="14" name="Imagem 13">
            <a:extLst>
              <a:ext uri="{FF2B5EF4-FFF2-40B4-BE49-F238E27FC236}">
                <a16:creationId xmlns:a16="http://schemas.microsoft.com/office/drawing/2014/main" id="{E2C88A85-1AF5-D643-B664-E47C10D7F6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52100" y="0"/>
            <a:ext cx="1739900" cy="6858000"/>
          </a:xfrm>
          <a:prstGeom prst="rect">
            <a:avLst/>
          </a:prstGeom>
        </p:spPr>
      </p:pic>
      <p:sp>
        <p:nvSpPr>
          <p:cNvPr id="6" name="CaixaDeTexto 5">
            <a:extLst>
              <a:ext uri="{FF2B5EF4-FFF2-40B4-BE49-F238E27FC236}">
                <a16:creationId xmlns:a16="http://schemas.microsoft.com/office/drawing/2014/main" id="{02048E22-805B-B646-B0C0-C4A2DB94B3C8}"/>
              </a:ext>
            </a:extLst>
          </p:cNvPr>
          <p:cNvSpPr txBox="1"/>
          <p:nvPr/>
        </p:nvSpPr>
        <p:spPr>
          <a:xfrm>
            <a:off x="685800" y="2905780"/>
            <a:ext cx="4267200" cy="523220"/>
          </a:xfrm>
          <a:prstGeom prst="rect">
            <a:avLst/>
          </a:prstGeom>
          <a:noFill/>
        </p:spPr>
        <p:txBody>
          <a:bodyPr wrap="square" rtlCol="0">
            <a:spAutoFit/>
          </a:bodyPr>
          <a:lstStyle/>
          <a:p>
            <a:pPr defTabSz="931774">
              <a:defRPr/>
            </a:pPr>
            <a:r>
              <a:rPr lang="en-US" sz="2800" dirty="0">
                <a:solidFill>
                  <a:schemeClr val="bg1"/>
                </a:solidFill>
                <a:latin typeface="Avenir Book" panose="02000503020000020003" pitchFamily="2" charset="0"/>
              </a:rPr>
              <a:t>Winston Churchill</a:t>
            </a:r>
          </a:p>
        </p:txBody>
      </p:sp>
      <p:pic>
        <p:nvPicPr>
          <p:cNvPr id="8" name="Imagem 7">
            <a:extLst>
              <a:ext uri="{FF2B5EF4-FFF2-40B4-BE49-F238E27FC236}">
                <a16:creationId xmlns:a16="http://schemas.microsoft.com/office/drawing/2014/main" id="{41870D52-D8AB-6540-B69C-77AD800FF1D7}"/>
              </a:ext>
            </a:extLst>
          </p:cNvPr>
          <p:cNvPicPr>
            <a:picLocks noChangeAspect="1"/>
          </p:cNvPicPr>
          <p:nvPr/>
        </p:nvPicPr>
        <p:blipFill>
          <a:blip r:embed="rId5">
            <a:biLevel thresh="25000"/>
            <a:extLst>
              <a:ext uri="{28A0092B-C50C-407E-A947-70E740481C1C}">
                <a14:useLocalDpi xmlns:a14="http://schemas.microsoft.com/office/drawing/2010/main" val="0"/>
              </a:ext>
            </a:extLst>
          </a:blip>
          <a:stretch>
            <a:fillRect/>
          </a:stretch>
        </p:blipFill>
        <p:spPr>
          <a:xfrm>
            <a:off x="216657" y="5431536"/>
            <a:ext cx="2018626" cy="1426464"/>
          </a:xfrm>
          <a:prstGeom prst="rect">
            <a:avLst/>
          </a:prstGeom>
        </p:spPr>
      </p:pic>
    </p:spTree>
    <p:extLst>
      <p:ext uri="{BB962C8B-B14F-4D97-AF65-F5344CB8AC3E}">
        <p14:creationId xmlns:p14="http://schemas.microsoft.com/office/powerpoint/2010/main" val="95826698"/>
      </p:ext>
    </p:extLst>
  </p:cSld>
  <p:clrMapOvr>
    <a:masterClrMapping/>
  </p:clrMapOvr>
  <mc:AlternateContent xmlns:mc="http://schemas.openxmlformats.org/markup-compatibility/2006" xmlns:p14="http://schemas.microsoft.com/office/powerpoint/2010/main">
    <mc:Choice Requires="p14">
      <p:transition spd="slow" p14:dur="2000" advTm="2308"/>
    </mc:Choice>
    <mc:Fallback xmlns="">
      <p:transition spd="slow" advTm="2308"/>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Imagem 5">
            <a:extLst>
              <a:ext uri="{FF2B5EF4-FFF2-40B4-BE49-F238E27FC236}">
                <a16:creationId xmlns:a16="http://schemas.microsoft.com/office/drawing/2014/main" id="{E0B9E4F6-4AE6-B343-8000-CBCACE8C60F0}"/>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t="25036"/>
          <a:stretch/>
        </p:blipFill>
        <p:spPr>
          <a:xfrm>
            <a:off x="0" y="0"/>
            <a:ext cx="10452100" cy="6858000"/>
          </a:xfrm>
          <a:prstGeom prst="rect">
            <a:avLst/>
          </a:prstGeom>
        </p:spPr>
      </p:pic>
      <p:pic>
        <p:nvPicPr>
          <p:cNvPr id="5" name="Imagem 4">
            <a:extLst>
              <a:ext uri="{FF2B5EF4-FFF2-40B4-BE49-F238E27FC236}">
                <a16:creationId xmlns:a16="http://schemas.microsoft.com/office/drawing/2014/main" id="{03FF583A-1B4D-D649-9510-FC25DC5F3B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52100" y="0"/>
            <a:ext cx="1739900" cy="6858000"/>
          </a:xfrm>
          <a:prstGeom prst="rect">
            <a:avLst/>
          </a:prstGeom>
        </p:spPr>
      </p:pic>
      <p:pic>
        <p:nvPicPr>
          <p:cNvPr id="7" name="Imagem 6">
            <a:extLst>
              <a:ext uri="{FF2B5EF4-FFF2-40B4-BE49-F238E27FC236}">
                <a16:creationId xmlns:a16="http://schemas.microsoft.com/office/drawing/2014/main" id="{B8C3918F-BCC0-D840-BB74-DC750C9E5DEC}"/>
              </a:ext>
            </a:extLst>
          </p:cNvPr>
          <p:cNvPicPr>
            <a:picLocks noChangeAspect="1"/>
          </p:cNvPicPr>
          <p:nvPr/>
        </p:nvPicPr>
        <p:blipFill>
          <a:blip r:embed="rId5">
            <a:biLevel thresh="25000"/>
            <a:extLst>
              <a:ext uri="{28A0092B-C50C-407E-A947-70E740481C1C}">
                <a14:useLocalDpi xmlns:a14="http://schemas.microsoft.com/office/drawing/2010/main" val="0"/>
              </a:ext>
            </a:extLst>
          </a:blip>
          <a:stretch>
            <a:fillRect/>
          </a:stretch>
        </p:blipFill>
        <p:spPr>
          <a:xfrm>
            <a:off x="216657" y="5431536"/>
            <a:ext cx="2018626" cy="1426464"/>
          </a:xfrm>
          <a:prstGeom prst="rect">
            <a:avLst/>
          </a:prstGeom>
        </p:spPr>
      </p:pic>
      <p:sp>
        <p:nvSpPr>
          <p:cNvPr id="8" name="CaixaDeTexto 7">
            <a:extLst>
              <a:ext uri="{FF2B5EF4-FFF2-40B4-BE49-F238E27FC236}">
                <a16:creationId xmlns:a16="http://schemas.microsoft.com/office/drawing/2014/main" id="{61571A19-4C02-8145-97FE-3AA8CF560CEF}"/>
              </a:ext>
            </a:extLst>
          </p:cNvPr>
          <p:cNvSpPr txBox="1"/>
          <p:nvPr/>
        </p:nvSpPr>
        <p:spPr>
          <a:xfrm>
            <a:off x="685800" y="2362200"/>
            <a:ext cx="5105400" cy="1569660"/>
          </a:xfrm>
          <a:prstGeom prst="rect">
            <a:avLst/>
          </a:prstGeom>
          <a:noFill/>
        </p:spPr>
        <p:txBody>
          <a:bodyPr wrap="square" rtlCol="0">
            <a:spAutoFit/>
          </a:bodyPr>
          <a:lstStyle/>
          <a:p>
            <a:pPr defTabSz="931774">
              <a:defRPr/>
            </a:pPr>
            <a:r>
              <a:rPr lang="en-US" sz="4800" b="1" dirty="0">
                <a:solidFill>
                  <a:schemeClr val="bg1"/>
                </a:solidFill>
                <a:effectLst>
                  <a:outerShdw blurRad="63500" sx="102000" sy="102000" algn="ctr" rotWithShape="0">
                    <a:prstClr val="black">
                      <a:alpha val="60000"/>
                    </a:prstClr>
                  </a:outerShdw>
                </a:effectLst>
                <a:latin typeface="Avenir Heavy" panose="02000503020000020003" pitchFamily="2" charset="0"/>
              </a:rPr>
              <a:t>WEEKLY AND ANNUAL REST</a:t>
            </a:r>
          </a:p>
        </p:txBody>
      </p:sp>
    </p:spTree>
    <p:extLst>
      <p:ext uri="{BB962C8B-B14F-4D97-AF65-F5344CB8AC3E}">
        <p14:creationId xmlns:p14="http://schemas.microsoft.com/office/powerpoint/2010/main" val="27041264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1CA91317-3907-9845-B22D-1B080FC80B4C}"/>
              </a:ext>
            </a:extLst>
          </p:cNvPr>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0" y="0"/>
            <a:ext cx="10452100" cy="6858000"/>
          </a:xfrm>
          <a:prstGeom prst="rect">
            <a:avLst/>
          </a:prstGeom>
        </p:spPr>
      </p:pic>
      <p:pic>
        <p:nvPicPr>
          <p:cNvPr id="5" name="Imagem 4">
            <a:extLst>
              <a:ext uri="{FF2B5EF4-FFF2-40B4-BE49-F238E27FC236}">
                <a16:creationId xmlns:a16="http://schemas.microsoft.com/office/drawing/2014/main" id="{03FF583A-1B4D-D649-9510-FC25DC5F3B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52100" y="0"/>
            <a:ext cx="1739900" cy="6858000"/>
          </a:xfrm>
          <a:prstGeom prst="rect">
            <a:avLst/>
          </a:prstGeom>
        </p:spPr>
      </p:pic>
      <p:pic>
        <p:nvPicPr>
          <p:cNvPr id="7" name="Imagem 6">
            <a:extLst>
              <a:ext uri="{FF2B5EF4-FFF2-40B4-BE49-F238E27FC236}">
                <a16:creationId xmlns:a16="http://schemas.microsoft.com/office/drawing/2014/main" id="{B8C3918F-BCC0-D840-BB74-DC750C9E5DEC}"/>
              </a:ext>
            </a:extLst>
          </p:cNvPr>
          <p:cNvPicPr>
            <a:picLocks noChangeAspect="1"/>
          </p:cNvPicPr>
          <p:nvPr/>
        </p:nvPicPr>
        <p:blipFill>
          <a:blip r:embed="rId5">
            <a:biLevel thresh="25000"/>
            <a:extLst>
              <a:ext uri="{28A0092B-C50C-407E-A947-70E740481C1C}">
                <a14:useLocalDpi xmlns:a14="http://schemas.microsoft.com/office/drawing/2010/main" val="0"/>
              </a:ext>
            </a:extLst>
          </a:blip>
          <a:stretch>
            <a:fillRect/>
          </a:stretch>
        </p:blipFill>
        <p:spPr>
          <a:xfrm>
            <a:off x="216657" y="5431536"/>
            <a:ext cx="2018626" cy="1426464"/>
          </a:xfrm>
          <a:prstGeom prst="rect">
            <a:avLst/>
          </a:prstGeom>
        </p:spPr>
      </p:pic>
      <p:sp>
        <p:nvSpPr>
          <p:cNvPr id="8" name="CaixaDeTexto 7">
            <a:extLst>
              <a:ext uri="{FF2B5EF4-FFF2-40B4-BE49-F238E27FC236}">
                <a16:creationId xmlns:a16="http://schemas.microsoft.com/office/drawing/2014/main" id="{61571A19-4C02-8145-97FE-3AA8CF560CEF}"/>
              </a:ext>
            </a:extLst>
          </p:cNvPr>
          <p:cNvSpPr txBox="1"/>
          <p:nvPr/>
        </p:nvSpPr>
        <p:spPr>
          <a:xfrm>
            <a:off x="685800" y="2362200"/>
            <a:ext cx="3352800" cy="2308324"/>
          </a:xfrm>
          <a:prstGeom prst="rect">
            <a:avLst/>
          </a:prstGeom>
          <a:noFill/>
        </p:spPr>
        <p:txBody>
          <a:bodyPr wrap="square" rtlCol="0">
            <a:spAutoFit/>
          </a:bodyPr>
          <a:lstStyle/>
          <a:p>
            <a:pPr defTabSz="931774">
              <a:defRPr/>
            </a:pPr>
            <a:r>
              <a:rPr lang="en-US" sz="4800" b="1" dirty="0">
                <a:solidFill>
                  <a:schemeClr val="bg1"/>
                </a:solidFill>
                <a:effectLst>
                  <a:outerShdw blurRad="63500" sx="102000" sy="102000" algn="ctr" rotWithShape="0">
                    <a:prstClr val="black">
                      <a:alpha val="60000"/>
                    </a:prstClr>
                  </a:outerShdw>
                </a:effectLst>
                <a:latin typeface="Avenir Heavy" panose="02000503020000020003" pitchFamily="2" charset="0"/>
              </a:rPr>
              <a:t>REST INSTITUTED BY GOD</a:t>
            </a:r>
          </a:p>
        </p:txBody>
      </p:sp>
    </p:spTree>
    <p:extLst>
      <p:ext uri="{BB962C8B-B14F-4D97-AF65-F5344CB8AC3E}">
        <p14:creationId xmlns:p14="http://schemas.microsoft.com/office/powerpoint/2010/main" val="16215660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DC1F3903-86CA-7249-ADAD-2F3C3697B620}"/>
              </a:ext>
            </a:extLst>
          </p:cNvPr>
          <p:cNvPicPr>
            <a:picLocks noChangeAspect="1"/>
          </p:cNvPicPr>
          <p:nvPr/>
        </p:nvPicPr>
        <p:blipFill>
          <a:blip r:embed="rId3">
            <a:alphaModFix amt="70000"/>
            <a:extLst>
              <a:ext uri="{28A0092B-C50C-407E-A947-70E740481C1C}">
                <a14:useLocalDpi xmlns:a14="http://schemas.microsoft.com/office/drawing/2010/main" val="0"/>
              </a:ext>
            </a:extLst>
          </a:blip>
          <a:stretch>
            <a:fillRect/>
          </a:stretch>
        </p:blipFill>
        <p:spPr>
          <a:xfrm>
            <a:off x="0" y="-14591"/>
            <a:ext cx="10452100" cy="6858000"/>
          </a:xfrm>
          <a:prstGeom prst="rect">
            <a:avLst/>
          </a:prstGeom>
        </p:spPr>
      </p:pic>
      <p:pic>
        <p:nvPicPr>
          <p:cNvPr id="5" name="Imagem 4">
            <a:extLst>
              <a:ext uri="{FF2B5EF4-FFF2-40B4-BE49-F238E27FC236}">
                <a16:creationId xmlns:a16="http://schemas.microsoft.com/office/drawing/2014/main" id="{03FF583A-1B4D-D649-9510-FC25DC5F3B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52100" y="0"/>
            <a:ext cx="1739900" cy="6858000"/>
          </a:xfrm>
          <a:prstGeom prst="rect">
            <a:avLst/>
          </a:prstGeom>
        </p:spPr>
      </p:pic>
      <p:pic>
        <p:nvPicPr>
          <p:cNvPr id="7" name="Imagem 6">
            <a:extLst>
              <a:ext uri="{FF2B5EF4-FFF2-40B4-BE49-F238E27FC236}">
                <a16:creationId xmlns:a16="http://schemas.microsoft.com/office/drawing/2014/main" id="{B8C3918F-BCC0-D840-BB74-DC750C9E5DEC}"/>
              </a:ext>
            </a:extLst>
          </p:cNvPr>
          <p:cNvPicPr>
            <a:picLocks noChangeAspect="1"/>
          </p:cNvPicPr>
          <p:nvPr/>
        </p:nvPicPr>
        <p:blipFill>
          <a:blip r:embed="rId5">
            <a:biLevel thresh="25000"/>
            <a:extLst>
              <a:ext uri="{28A0092B-C50C-407E-A947-70E740481C1C}">
                <a14:useLocalDpi xmlns:a14="http://schemas.microsoft.com/office/drawing/2010/main" val="0"/>
              </a:ext>
            </a:extLst>
          </a:blip>
          <a:stretch>
            <a:fillRect/>
          </a:stretch>
        </p:blipFill>
        <p:spPr>
          <a:xfrm>
            <a:off x="216657" y="5431536"/>
            <a:ext cx="2018626" cy="1426464"/>
          </a:xfrm>
          <a:prstGeom prst="rect">
            <a:avLst/>
          </a:prstGeom>
        </p:spPr>
      </p:pic>
      <p:sp>
        <p:nvSpPr>
          <p:cNvPr id="8" name="CaixaDeTexto 7">
            <a:extLst>
              <a:ext uri="{FF2B5EF4-FFF2-40B4-BE49-F238E27FC236}">
                <a16:creationId xmlns:a16="http://schemas.microsoft.com/office/drawing/2014/main" id="{61571A19-4C02-8145-97FE-3AA8CF560CEF}"/>
              </a:ext>
            </a:extLst>
          </p:cNvPr>
          <p:cNvSpPr txBox="1"/>
          <p:nvPr/>
        </p:nvSpPr>
        <p:spPr>
          <a:xfrm>
            <a:off x="1377950" y="914400"/>
            <a:ext cx="7696200" cy="1569660"/>
          </a:xfrm>
          <a:prstGeom prst="rect">
            <a:avLst/>
          </a:prstGeom>
          <a:noFill/>
        </p:spPr>
        <p:txBody>
          <a:bodyPr wrap="square" rtlCol="0">
            <a:spAutoFit/>
          </a:bodyPr>
          <a:lstStyle/>
          <a:p>
            <a:pPr algn="ctr" defTabSz="931774">
              <a:defRPr/>
            </a:pPr>
            <a:r>
              <a:rPr lang="en-US" sz="4800" b="1" dirty="0">
                <a:solidFill>
                  <a:schemeClr val="bg1"/>
                </a:solidFill>
                <a:effectLst>
                  <a:outerShdw blurRad="63500" sx="102000" sy="102000" algn="ctr" rotWithShape="0">
                    <a:prstClr val="black">
                      <a:alpha val="60000"/>
                    </a:prstClr>
                  </a:outerShdw>
                </a:effectLst>
                <a:latin typeface="Avenir Heavy" panose="02000503020000020003" pitchFamily="2" charset="0"/>
              </a:rPr>
              <a:t>LIFE APPLICATION</a:t>
            </a:r>
            <a:br>
              <a:rPr lang="en-US" sz="4800" b="1" dirty="0">
                <a:solidFill>
                  <a:schemeClr val="bg1"/>
                </a:solidFill>
                <a:effectLst>
                  <a:outerShdw blurRad="63500" sx="102000" sy="102000" algn="ctr" rotWithShape="0">
                    <a:prstClr val="black">
                      <a:alpha val="60000"/>
                    </a:prstClr>
                  </a:outerShdw>
                </a:effectLst>
                <a:latin typeface="Avenir Heavy" panose="02000503020000020003" pitchFamily="2" charset="0"/>
              </a:rPr>
            </a:br>
            <a:r>
              <a:rPr lang="en-US" sz="4800" b="1" dirty="0">
                <a:solidFill>
                  <a:schemeClr val="bg1"/>
                </a:solidFill>
                <a:effectLst>
                  <a:outerShdw blurRad="63500" sx="102000" sy="102000" algn="ctr" rotWithShape="0">
                    <a:prstClr val="black">
                      <a:alpha val="60000"/>
                    </a:prstClr>
                  </a:outerShdw>
                </a:effectLst>
                <a:latin typeface="Avenir Heavy" panose="02000503020000020003" pitchFamily="2" charset="0"/>
              </a:rPr>
              <a:t>QUESTIONS</a:t>
            </a:r>
          </a:p>
        </p:txBody>
      </p:sp>
    </p:spTree>
    <p:extLst>
      <p:ext uri="{BB962C8B-B14F-4D97-AF65-F5344CB8AC3E}">
        <p14:creationId xmlns:p14="http://schemas.microsoft.com/office/powerpoint/2010/main" val="20966580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E4E9DD18-B819-9746-86F4-5F34405C44DD}"/>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r="19333"/>
          <a:stretch/>
        </p:blipFill>
        <p:spPr>
          <a:xfrm>
            <a:off x="2900173" y="0"/>
            <a:ext cx="8301228" cy="6858000"/>
          </a:xfrm>
          <a:prstGeom prst="rect">
            <a:avLst/>
          </a:prstGeom>
        </p:spPr>
      </p:pic>
      <p:pic>
        <p:nvPicPr>
          <p:cNvPr id="14" name="Imagem 13">
            <a:extLst>
              <a:ext uri="{FF2B5EF4-FFF2-40B4-BE49-F238E27FC236}">
                <a16:creationId xmlns:a16="http://schemas.microsoft.com/office/drawing/2014/main" id="{E2C88A85-1AF5-D643-B664-E47C10D7F60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52100" y="0"/>
            <a:ext cx="1739900" cy="6858000"/>
          </a:xfrm>
          <a:prstGeom prst="rect">
            <a:avLst/>
          </a:prstGeom>
        </p:spPr>
      </p:pic>
      <p:pic>
        <p:nvPicPr>
          <p:cNvPr id="4" name="Imagem 3">
            <a:extLst>
              <a:ext uri="{FF2B5EF4-FFF2-40B4-BE49-F238E27FC236}">
                <a16:creationId xmlns:a16="http://schemas.microsoft.com/office/drawing/2014/main" id="{EEA209F8-B449-2B4F-A419-21590F57D99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6657" y="5431536"/>
            <a:ext cx="2018626" cy="1426464"/>
          </a:xfrm>
          <a:prstGeom prst="rect">
            <a:avLst/>
          </a:prstGeom>
        </p:spPr>
      </p:pic>
      <p:sp>
        <p:nvSpPr>
          <p:cNvPr id="6" name="CaixaDeTexto 5">
            <a:extLst>
              <a:ext uri="{FF2B5EF4-FFF2-40B4-BE49-F238E27FC236}">
                <a16:creationId xmlns:a16="http://schemas.microsoft.com/office/drawing/2014/main" id="{02048E22-805B-B646-B0C0-C4A2DB94B3C8}"/>
              </a:ext>
            </a:extLst>
          </p:cNvPr>
          <p:cNvSpPr txBox="1"/>
          <p:nvPr/>
        </p:nvSpPr>
        <p:spPr>
          <a:xfrm>
            <a:off x="685800" y="3077528"/>
            <a:ext cx="4267200" cy="1815882"/>
          </a:xfrm>
          <a:prstGeom prst="rect">
            <a:avLst/>
          </a:prstGeom>
          <a:noFill/>
        </p:spPr>
        <p:txBody>
          <a:bodyPr wrap="square" rtlCol="0">
            <a:spAutoFit/>
          </a:bodyPr>
          <a:lstStyle/>
          <a:p>
            <a:pPr marL="457200" indent="-457200" defTabSz="931774">
              <a:buFont typeface="Arial" panose="020B0604020202020204" pitchFamily="34" charset="0"/>
              <a:buChar char="•"/>
              <a:defRPr/>
            </a:pPr>
            <a:r>
              <a:rPr lang="en-US" sz="2800" dirty="0">
                <a:solidFill>
                  <a:schemeClr val="tx1">
                    <a:lumMod val="65000"/>
                    <a:lumOff val="35000"/>
                  </a:schemeClr>
                </a:solidFill>
                <a:latin typeface="Avenir Book" panose="02000503020000020003" pitchFamily="2" charset="0"/>
              </a:rPr>
              <a:t>How many times in the last three days have I fallen asleep involuntarily? </a:t>
            </a:r>
          </a:p>
        </p:txBody>
      </p:sp>
      <p:sp>
        <p:nvSpPr>
          <p:cNvPr id="8" name="CaixaDeTexto 7">
            <a:extLst>
              <a:ext uri="{FF2B5EF4-FFF2-40B4-BE49-F238E27FC236}">
                <a16:creationId xmlns:a16="http://schemas.microsoft.com/office/drawing/2014/main" id="{856DB3CB-E36E-3E40-B1DD-D1056E87275E}"/>
              </a:ext>
            </a:extLst>
          </p:cNvPr>
          <p:cNvSpPr txBox="1"/>
          <p:nvPr/>
        </p:nvSpPr>
        <p:spPr>
          <a:xfrm>
            <a:off x="618744" y="1600200"/>
            <a:ext cx="4562856" cy="1477328"/>
          </a:xfrm>
          <a:prstGeom prst="rect">
            <a:avLst/>
          </a:prstGeom>
          <a:noFill/>
        </p:spPr>
        <p:txBody>
          <a:bodyPr wrap="square" rtlCol="0">
            <a:spAutoFit/>
          </a:bodyPr>
          <a:lstStyle/>
          <a:p>
            <a:r>
              <a:rPr lang="en-US" sz="3600" b="1" dirty="0">
                <a:solidFill>
                  <a:schemeClr val="tx1">
                    <a:lumMod val="75000"/>
                    <a:lumOff val="25000"/>
                  </a:schemeClr>
                </a:solidFill>
                <a:latin typeface="Avenir Heavy" panose="02000503020000020003" pitchFamily="2" charset="0"/>
              </a:rPr>
              <a:t>LIFE APPLICATION QUESTIONS</a:t>
            </a:r>
          </a:p>
          <a:p>
            <a:endParaRPr lang="pt-BR" dirty="0">
              <a:solidFill>
                <a:schemeClr val="tx1">
                  <a:lumMod val="75000"/>
                  <a:lumOff val="25000"/>
                </a:schemeClr>
              </a:solidFill>
            </a:endParaRPr>
          </a:p>
        </p:txBody>
      </p:sp>
    </p:spTree>
    <p:extLst>
      <p:ext uri="{BB962C8B-B14F-4D97-AF65-F5344CB8AC3E}">
        <p14:creationId xmlns:p14="http://schemas.microsoft.com/office/powerpoint/2010/main" val="2742847825"/>
      </p:ext>
    </p:extLst>
  </p:cSld>
  <p:clrMapOvr>
    <a:masterClrMapping/>
  </p:clrMapOvr>
  <mc:AlternateContent xmlns:mc="http://schemas.openxmlformats.org/markup-compatibility/2006" xmlns:p14="http://schemas.microsoft.com/office/powerpoint/2010/main">
    <mc:Choice Requires="p14">
      <p:transition spd="slow" p14:dur="2000" advTm="2308"/>
    </mc:Choice>
    <mc:Fallback xmlns="">
      <p:transition spd="slow" advTm="2308"/>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E4E9DD18-B819-9746-86F4-5F34405C44DD}"/>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r="19333"/>
          <a:stretch/>
        </p:blipFill>
        <p:spPr>
          <a:xfrm>
            <a:off x="2900173" y="0"/>
            <a:ext cx="8301228" cy="6858000"/>
          </a:xfrm>
          <a:prstGeom prst="rect">
            <a:avLst/>
          </a:prstGeom>
        </p:spPr>
      </p:pic>
      <p:pic>
        <p:nvPicPr>
          <p:cNvPr id="14" name="Imagem 13">
            <a:extLst>
              <a:ext uri="{FF2B5EF4-FFF2-40B4-BE49-F238E27FC236}">
                <a16:creationId xmlns:a16="http://schemas.microsoft.com/office/drawing/2014/main" id="{E2C88A85-1AF5-D643-B664-E47C10D7F60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52100" y="0"/>
            <a:ext cx="1739900" cy="6858000"/>
          </a:xfrm>
          <a:prstGeom prst="rect">
            <a:avLst/>
          </a:prstGeom>
        </p:spPr>
      </p:pic>
      <p:pic>
        <p:nvPicPr>
          <p:cNvPr id="4" name="Imagem 3">
            <a:extLst>
              <a:ext uri="{FF2B5EF4-FFF2-40B4-BE49-F238E27FC236}">
                <a16:creationId xmlns:a16="http://schemas.microsoft.com/office/drawing/2014/main" id="{EEA209F8-B449-2B4F-A419-21590F57D99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6657" y="5431536"/>
            <a:ext cx="2018626" cy="1426464"/>
          </a:xfrm>
          <a:prstGeom prst="rect">
            <a:avLst/>
          </a:prstGeom>
        </p:spPr>
      </p:pic>
      <p:sp>
        <p:nvSpPr>
          <p:cNvPr id="6" name="CaixaDeTexto 5">
            <a:extLst>
              <a:ext uri="{FF2B5EF4-FFF2-40B4-BE49-F238E27FC236}">
                <a16:creationId xmlns:a16="http://schemas.microsoft.com/office/drawing/2014/main" id="{02048E22-805B-B646-B0C0-C4A2DB94B3C8}"/>
              </a:ext>
            </a:extLst>
          </p:cNvPr>
          <p:cNvSpPr txBox="1"/>
          <p:nvPr/>
        </p:nvSpPr>
        <p:spPr>
          <a:xfrm>
            <a:off x="685800" y="3077528"/>
            <a:ext cx="4267200" cy="1938992"/>
          </a:xfrm>
          <a:prstGeom prst="rect">
            <a:avLst/>
          </a:prstGeom>
          <a:noFill/>
        </p:spPr>
        <p:txBody>
          <a:bodyPr wrap="square" rtlCol="0">
            <a:spAutoFit/>
          </a:bodyPr>
          <a:lstStyle/>
          <a:p>
            <a:pPr marL="457200" indent="-457200" defTabSz="931774">
              <a:buFont typeface="Arial" panose="020B0604020202020204" pitchFamily="34" charset="0"/>
              <a:buChar char="•"/>
              <a:defRPr/>
            </a:pPr>
            <a:r>
              <a:rPr lang="en-US" sz="2400" dirty="0">
                <a:solidFill>
                  <a:schemeClr val="tx1">
                    <a:lumMod val="65000"/>
                    <a:lumOff val="35000"/>
                  </a:schemeClr>
                </a:solidFill>
                <a:latin typeface="Avenir Book" panose="02000503020000020003" pitchFamily="2" charset="0"/>
              </a:rPr>
              <a:t>How many hours of nightly sleep have I had during that same time? </a:t>
            </a:r>
          </a:p>
          <a:p>
            <a:pPr marL="457200" indent="-457200" defTabSz="931774">
              <a:buFont typeface="Arial" panose="020B0604020202020204" pitchFamily="34" charset="0"/>
              <a:buChar char="•"/>
              <a:defRPr/>
            </a:pPr>
            <a:r>
              <a:rPr lang="en-US" sz="2400" dirty="0">
                <a:solidFill>
                  <a:schemeClr val="tx1">
                    <a:lumMod val="65000"/>
                    <a:lumOff val="35000"/>
                  </a:schemeClr>
                </a:solidFill>
                <a:latin typeface="Avenir Book" panose="02000503020000020003" pitchFamily="2" charset="0"/>
              </a:rPr>
              <a:t>Do I need to reassess my sleeping habits? </a:t>
            </a:r>
          </a:p>
        </p:txBody>
      </p:sp>
      <p:sp>
        <p:nvSpPr>
          <p:cNvPr id="8" name="CaixaDeTexto 7">
            <a:extLst>
              <a:ext uri="{FF2B5EF4-FFF2-40B4-BE49-F238E27FC236}">
                <a16:creationId xmlns:a16="http://schemas.microsoft.com/office/drawing/2014/main" id="{856DB3CB-E36E-3E40-B1DD-D1056E87275E}"/>
              </a:ext>
            </a:extLst>
          </p:cNvPr>
          <p:cNvSpPr txBox="1"/>
          <p:nvPr/>
        </p:nvSpPr>
        <p:spPr>
          <a:xfrm>
            <a:off x="618744" y="1600200"/>
            <a:ext cx="4562856" cy="1477328"/>
          </a:xfrm>
          <a:prstGeom prst="rect">
            <a:avLst/>
          </a:prstGeom>
          <a:noFill/>
        </p:spPr>
        <p:txBody>
          <a:bodyPr wrap="square" rtlCol="0">
            <a:spAutoFit/>
          </a:bodyPr>
          <a:lstStyle/>
          <a:p>
            <a:r>
              <a:rPr lang="en-US" sz="3600" b="1" dirty="0">
                <a:solidFill>
                  <a:schemeClr val="tx1">
                    <a:lumMod val="75000"/>
                    <a:lumOff val="25000"/>
                  </a:schemeClr>
                </a:solidFill>
                <a:latin typeface="Avenir Heavy" panose="02000503020000020003" pitchFamily="2" charset="0"/>
              </a:rPr>
              <a:t>LIFE APPLICATION QUESTIONS</a:t>
            </a:r>
          </a:p>
          <a:p>
            <a:endParaRPr lang="pt-BR" dirty="0">
              <a:solidFill>
                <a:schemeClr val="tx1">
                  <a:lumMod val="75000"/>
                  <a:lumOff val="25000"/>
                </a:schemeClr>
              </a:solidFill>
            </a:endParaRPr>
          </a:p>
        </p:txBody>
      </p:sp>
    </p:spTree>
    <p:extLst>
      <p:ext uri="{BB962C8B-B14F-4D97-AF65-F5344CB8AC3E}">
        <p14:creationId xmlns:p14="http://schemas.microsoft.com/office/powerpoint/2010/main" val="3292291542"/>
      </p:ext>
    </p:extLst>
  </p:cSld>
  <p:clrMapOvr>
    <a:masterClrMapping/>
  </p:clrMapOvr>
  <mc:AlternateContent xmlns:mc="http://schemas.openxmlformats.org/markup-compatibility/2006" xmlns:p14="http://schemas.microsoft.com/office/powerpoint/2010/main">
    <mc:Choice Requires="p14">
      <p:transition spd="slow" p14:dur="2000" advTm="2308"/>
    </mc:Choice>
    <mc:Fallback xmlns="">
      <p:transition spd="slow" advTm="2308"/>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Imagem 4">
            <a:extLst>
              <a:ext uri="{FF2B5EF4-FFF2-40B4-BE49-F238E27FC236}">
                <a16:creationId xmlns:a16="http://schemas.microsoft.com/office/drawing/2014/main" id="{1507E8BD-7864-7446-B063-470EB521F299}"/>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950432" y="0"/>
            <a:ext cx="10291136" cy="6858000"/>
          </a:xfrm>
          <a:prstGeom prst="rect">
            <a:avLst/>
          </a:prstGeom>
        </p:spPr>
      </p:pic>
      <p:pic>
        <p:nvPicPr>
          <p:cNvPr id="14" name="Imagem 13">
            <a:extLst>
              <a:ext uri="{FF2B5EF4-FFF2-40B4-BE49-F238E27FC236}">
                <a16:creationId xmlns:a16="http://schemas.microsoft.com/office/drawing/2014/main" id="{E2C88A85-1AF5-D643-B664-E47C10D7F60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52100" y="0"/>
            <a:ext cx="1739900" cy="6858000"/>
          </a:xfrm>
          <a:prstGeom prst="rect">
            <a:avLst/>
          </a:prstGeom>
        </p:spPr>
      </p:pic>
      <p:pic>
        <p:nvPicPr>
          <p:cNvPr id="4" name="Imagem 3">
            <a:extLst>
              <a:ext uri="{FF2B5EF4-FFF2-40B4-BE49-F238E27FC236}">
                <a16:creationId xmlns:a16="http://schemas.microsoft.com/office/drawing/2014/main" id="{EEA209F8-B449-2B4F-A419-21590F57D99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6657" y="5431536"/>
            <a:ext cx="2018626" cy="1426464"/>
          </a:xfrm>
          <a:prstGeom prst="rect">
            <a:avLst/>
          </a:prstGeom>
        </p:spPr>
      </p:pic>
      <p:sp>
        <p:nvSpPr>
          <p:cNvPr id="6" name="CaixaDeTexto 5">
            <a:extLst>
              <a:ext uri="{FF2B5EF4-FFF2-40B4-BE49-F238E27FC236}">
                <a16:creationId xmlns:a16="http://schemas.microsoft.com/office/drawing/2014/main" id="{02048E22-805B-B646-B0C0-C4A2DB94B3C8}"/>
              </a:ext>
            </a:extLst>
          </p:cNvPr>
          <p:cNvSpPr txBox="1"/>
          <p:nvPr/>
        </p:nvSpPr>
        <p:spPr>
          <a:xfrm>
            <a:off x="685800" y="3077528"/>
            <a:ext cx="4267200" cy="1938992"/>
          </a:xfrm>
          <a:prstGeom prst="rect">
            <a:avLst/>
          </a:prstGeom>
          <a:noFill/>
        </p:spPr>
        <p:txBody>
          <a:bodyPr wrap="square" rtlCol="0">
            <a:spAutoFit/>
          </a:bodyPr>
          <a:lstStyle/>
          <a:p>
            <a:pPr marL="457200" indent="-457200" defTabSz="931774">
              <a:buFont typeface="Arial" panose="020B0604020202020204" pitchFamily="34" charset="0"/>
              <a:buChar char="•"/>
              <a:defRPr/>
            </a:pPr>
            <a:r>
              <a:rPr lang="en-US" sz="2400" dirty="0">
                <a:solidFill>
                  <a:schemeClr val="tx1">
                    <a:lumMod val="65000"/>
                    <a:lumOff val="35000"/>
                  </a:schemeClr>
                </a:solidFill>
                <a:latin typeface="Avenir Book" panose="02000503020000020003" pitchFamily="2" charset="0"/>
              </a:rPr>
              <a:t>Am I staying up too late at night? </a:t>
            </a:r>
          </a:p>
          <a:p>
            <a:pPr marL="457200" indent="-457200" defTabSz="931774">
              <a:buFont typeface="Arial" panose="020B0604020202020204" pitchFamily="34" charset="0"/>
              <a:buChar char="•"/>
              <a:defRPr/>
            </a:pPr>
            <a:endParaRPr lang="en-US" sz="2400" dirty="0">
              <a:solidFill>
                <a:schemeClr val="tx1">
                  <a:lumMod val="65000"/>
                  <a:lumOff val="35000"/>
                </a:schemeClr>
              </a:solidFill>
              <a:latin typeface="Avenir Book" panose="02000503020000020003" pitchFamily="2" charset="0"/>
            </a:endParaRPr>
          </a:p>
          <a:p>
            <a:pPr marL="457200" indent="-457200" defTabSz="931774">
              <a:buFont typeface="Arial" panose="020B0604020202020204" pitchFamily="34" charset="0"/>
              <a:buChar char="•"/>
              <a:defRPr/>
            </a:pPr>
            <a:r>
              <a:rPr lang="en-US" sz="2400" dirty="0">
                <a:solidFill>
                  <a:schemeClr val="tx1">
                    <a:lumMod val="65000"/>
                    <a:lumOff val="35000"/>
                  </a:schemeClr>
                </a:solidFill>
                <a:latin typeface="Avenir Book" panose="02000503020000020003" pitchFamily="2" charset="0"/>
              </a:rPr>
              <a:t>What delays my preparation for bed? </a:t>
            </a:r>
          </a:p>
        </p:txBody>
      </p:sp>
      <p:sp>
        <p:nvSpPr>
          <p:cNvPr id="8" name="CaixaDeTexto 7">
            <a:extLst>
              <a:ext uri="{FF2B5EF4-FFF2-40B4-BE49-F238E27FC236}">
                <a16:creationId xmlns:a16="http://schemas.microsoft.com/office/drawing/2014/main" id="{856DB3CB-E36E-3E40-B1DD-D1056E87275E}"/>
              </a:ext>
            </a:extLst>
          </p:cNvPr>
          <p:cNvSpPr txBox="1"/>
          <p:nvPr/>
        </p:nvSpPr>
        <p:spPr>
          <a:xfrm>
            <a:off x="618744" y="1600200"/>
            <a:ext cx="4562856" cy="1477328"/>
          </a:xfrm>
          <a:prstGeom prst="rect">
            <a:avLst/>
          </a:prstGeom>
          <a:noFill/>
        </p:spPr>
        <p:txBody>
          <a:bodyPr wrap="square" rtlCol="0">
            <a:spAutoFit/>
          </a:bodyPr>
          <a:lstStyle/>
          <a:p>
            <a:r>
              <a:rPr lang="en-US" sz="3600" b="1" dirty="0">
                <a:solidFill>
                  <a:schemeClr val="tx1">
                    <a:lumMod val="75000"/>
                    <a:lumOff val="25000"/>
                  </a:schemeClr>
                </a:solidFill>
                <a:latin typeface="Avenir Heavy" panose="02000503020000020003" pitchFamily="2" charset="0"/>
              </a:rPr>
              <a:t>LIFE APPLICATION QUESTIONS</a:t>
            </a:r>
          </a:p>
          <a:p>
            <a:endParaRPr lang="pt-BR" dirty="0">
              <a:solidFill>
                <a:schemeClr val="tx1">
                  <a:lumMod val="75000"/>
                  <a:lumOff val="25000"/>
                </a:schemeClr>
              </a:solidFill>
            </a:endParaRPr>
          </a:p>
        </p:txBody>
      </p:sp>
    </p:spTree>
    <p:extLst>
      <p:ext uri="{BB962C8B-B14F-4D97-AF65-F5344CB8AC3E}">
        <p14:creationId xmlns:p14="http://schemas.microsoft.com/office/powerpoint/2010/main" val="2893084361"/>
      </p:ext>
    </p:extLst>
  </p:cSld>
  <p:clrMapOvr>
    <a:masterClrMapping/>
  </p:clrMapOvr>
  <mc:AlternateContent xmlns:mc="http://schemas.openxmlformats.org/markup-compatibility/2006" xmlns:p14="http://schemas.microsoft.com/office/powerpoint/2010/main">
    <mc:Choice Requires="p14">
      <p:transition spd="slow" p14:dur="2000" advTm="2308"/>
    </mc:Choice>
    <mc:Fallback xmlns="">
      <p:transition spd="slow" advTm="2308"/>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 name="Imagem 13">
            <a:extLst>
              <a:ext uri="{FF2B5EF4-FFF2-40B4-BE49-F238E27FC236}">
                <a16:creationId xmlns:a16="http://schemas.microsoft.com/office/drawing/2014/main" id="{E2C88A85-1AF5-D643-B664-E47C10D7F6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52100" y="0"/>
            <a:ext cx="1739900" cy="6858000"/>
          </a:xfrm>
          <a:prstGeom prst="rect">
            <a:avLst/>
          </a:prstGeom>
        </p:spPr>
      </p:pic>
      <p:pic>
        <p:nvPicPr>
          <p:cNvPr id="4" name="Imagem 3">
            <a:extLst>
              <a:ext uri="{FF2B5EF4-FFF2-40B4-BE49-F238E27FC236}">
                <a16:creationId xmlns:a16="http://schemas.microsoft.com/office/drawing/2014/main" id="{EEA209F8-B449-2B4F-A419-21590F57D9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6657" y="5431536"/>
            <a:ext cx="2018626" cy="1426464"/>
          </a:xfrm>
          <a:prstGeom prst="rect">
            <a:avLst/>
          </a:prstGeom>
        </p:spPr>
      </p:pic>
      <p:sp>
        <p:nvSpPr>
          <p:cNvPr id="6" name="CaixaDeTexto 5">
            <a:extLst>
              <a:ext uri="{FF2B5EF4-FFF2-40B4-BE49-F238E27FC236}">
                <a16:creationId xmlns:a16="http://schemas.microsoft.com/office/drawing/2014/main" id="{02048E22-805B-B646-B0C0-C4A2DB94B3C8}"/>
              </a:ext>
            </a:extLst>
          </p:cNvPr>
          <p:cNvSpPr txBox="1"/>
          <p:nvPr/>
        </p:nvSpPr>
        <p:spPr>
          <a:xfrm>
            <a:off x="685800" y="3077528"/>
            <a:ext cx="4267200" cy="1200329"/>
          </a:xfrm>
          <a:prstGeom prst="rect">
            <a:avLst/>
          </a:prstGeom>
          <a:noFill/>
        </p:spPr>
        <p:txBody>
          <a:bodyPr wrap="square" rtlCol="0">
            <a:spAutoFit/>
          </a:bodyPr>
          <a:lstStyle/>
          <a:p>
            <a:pPr marL="457200" indent="-457200" defTabSz="931774">
              <a:buFont typeface="Arial" panose="020B0604020202020204" pitchFamily="34" charset="0"/>
              <a:buChar char="•"/>
              <a:defRPr/>
            </a:pPr>
            <a:r>
              <a:rPr lang="en-US" sz="2400" dirty="0">
                <a:solidFill>
                  <a:schemeClr val="tx1">
                    <a:lumMod val="65000"/>
                    <a:lumOff val="35000"/>
                  </a:schemeClr>
                </a:solidFill>
                <a:latin typeface="Avenir Book" panose="02000503020000020003" pitchFamily="2" charset="0"/>
              </a:rPr>
              <a:t>Do I need to exercise more, or perhaps earlier in the day? </a:t>
            </a:r>
          </a:p>
        </p:txBody>
      </p:sp>
      <p:sp>
        <p:nvSpPr>
          <p:cNvPr id="8" name="CaixaDeTexto 7">
            <a:extLst>
              <a:ext uri="{FF2B5EF4-FFF2-40B4-BE49-F238E27FC236}">
                <a16:creationId xmlns:a16="http://schemas.microsoft.com/office/drawing/2014/main" id="{856DB3CB-E36E-3E40-B1DD-D1056E87275E}"/>
              </a:ext>
            </a:extLst>
          </p:cNvPr>
          <p:cNvSpPr txBox="1"/>
          <p:nvPr/>
        </p:nvSpPr>
        <p:spPr>
          <a:xfrm>
            <a:off x="618744" y="1600200"/>
            <a:ext cx="4562856" cy="1477328"/>
          </a:xfrm>
          <a:prstGeom prst="rect">
            <a:avLst/>
          </a:prstGeom>
          <a:noFill/>
        </p:spPr>
        <p:txBody>
          <a:bodyPr wrap="square" rtlCol="0">
            <a:spAutoFit/>
          </a:bodyPr>
          <a:lstStyle/>
          <a:p>
            <a:r>
              <a:rPr lang="en-US" sz="3600" b="1" dirty="0">
                <a:solidFill>
                  <a:schemeClr val="tx1">
                    <a:lumMod val="75000"/>
                    <a:lumOff val="25000"/>
                  </a:schemeClr>
                </a:solidFill>
                <a:latin typeface="Avenir Heavy" panose="02000503020000020003" pitchFamily="2" charset="0"/>
              </a:rPr>
              <a:t>LIFE APPLICATION QUESTIONS</a:t>
            </a:r>
          </a:p>
          <a:p>
            <a:endParaRPr lang="pt-BR" dirty="0">
              <a:solidFill>
                <a:schemeClr val="tx1">
                  <a:lumMod val="75000"/>
                  <a:lumOff val="25000"/>
                </a:schemeClr>
              </a:solidFill>
            </a:endParaRPr>
          </a:p>
        </p:txBody>
      </p:sp>
      <p:pic>
        <p:nvPicPr>
          <p:cNvPr id="7" name="Imagem 6">
            <a:extLst>
              <a:ext uri="{FF2B5EF4-FFF2-40B4-BE49-F238E27FC236}">
                <a16:creationId xmlns:a16="http://schemas.microsoft.com/office/drawing/2014/main" id="{6FF1DF92-186B-394B-BB17-729C919F4E0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16550" y="0"/>
            <a:ext cx="457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82877494"/>
      </p:ext>
    </p:extLst>
  </p:cSld>
  <p:clrMapOvr>
    <a:masterClrMapping/>
  </p:clrMapOvr>
  <mc:AlternateContent xmlns:mc="http://schemas.openxmlformats.org/markup-compatibility/2006" xmlns:p14="http://schemas.microsoft.com/office/powerpoint/2010/main">
    <mc:Choice Requires="p14">
      <p:transition spd="slow" p14:dur="2000" advTm="2308"/>
    </mc:Choice>
    <mc:Fallback xmlns="">
      <p:transition spd="slow" advTm="2308"/>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9B28C54F-DB4D-2141-AF72-9F3D42EE3A9F}"/>
              </a:ext>
            </a:extLst>
          </p:cNvPr>
          <p:cNvPicPr>
            <a:picLocks noChangeAspect="1"/>
          </p:cNvPicPr>
          <p:nvPr/>
        </p:nvPicPr>
        <p:blipFill rotWithShape="1">
          <a:blip r:embed="rId3">
            <a:extLst>
              <a:ext uri="{28A0092B-C50C-407E-A947-70E740481C1C}">
                <a14:useLocalDpi xmlns:a14="http://schemas.microsoft.com/office/drawing/2010/main" val="0"/>
              </a:ext>
            </a:extLst>
          </a:blip>
          <a:srcRect r="15187"/>
          <a:stretch/>
        </p:blipFill>
        <p:spPr>
          <a:xfrm>
            <a:off x="3588426" y="330740"/>
            <a:ext cx="7917774" cy="6196519"/>
          </a:xfrm>
          <a:prstGeom prst="rect">
            <a:avLst/>
          </a:prstGeom>
        </p:spPr>
      </p:pic>
      <p:pic>
        <p:nvPicPr>
          <p:cNvPr id="14" name="Imagem 13">
            <a:extLst>
              <a:ext uri="{FF2B5EF4-FFF2-40B4-BE49-F238E27FC236}">
                <a16:creationId xmlns:a16="http://schemas.microsoft.com/office/drawing/2014/main" id="{E2C88A85-1AF5-D643-B664-E47C10D7F6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52100" y="0"/>
            <a:ext cx="1739900" cy="6858000"/>
          </a:xfrm>
          <a:prstGeom prst="rect">
            <a:avLst/>
          </a:prstGeom>
        </p:spPr>
      </p:pic>
      <p:pic>
        <p:nvPicPr>
          <p:cNvPr id="4" name="Imagem 3">
            <a:extLst>
              <a:ext uri="{FF2B5EF4-FFF2-40B4-BE49-F238E27FC236}">
                <a16:creationId xmlns:a16="http://schemas.microsoft.com/office/drawing/2014/main" id="{EEA209F8-B449-2B4F-A419-21590F57D99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6657" y="5431536"/>
            <a:ext cx="2018626" cy="1426464"/>
          </a:xfrm>
          <a:prstGeom prst="rect">
            <a:avLst/>
          </a:prstGeom>
        </p:spPr>
      </p:pic>
      <p:sp>
        <p:nvSpPr>
          <p:cNvPr id="6" name="CaixaDeTexto 5">
            <a:extLst>
              <a:ext uri="{FF2B5EF4-FFF2-40B4-BE49-F238E27FC236}">
                <a16:creationId xmlns:a16="http://schemas.microsoft.com/office/drawing/2014/main" id="{02048E22-805B-B646-B0C0-C4A2DB94B3C8}"/>
              </a:ext>
            </a:extLst>
          </p:cNvPr>
          <p:cNvSpPr txBox="1"/>
          <p:nvPr/>
        </p:nvSpPr>
        <p:spPr>
          <a:xfrm>
            <a:off x="685800" y="3077528"/>
            <a:ext cx="4267200" cy="1200329"/>
          </a:xfrm>
          <a:prstGeom prst="rect">
            <a:avLst/>
          </a:prstGeom>
          <a:noFill/>
        </p:spPr>
        <p:txBody>
          <a:bodyPr wrap="square" rtlCol="0">
            <a:spAutoFit/>
          </a:bodyPr>
          <a:lstStyle/>
          <a:p>
            <a:pPr marL="457200" indent="-457200" defTabSz="931774">
              <a:buFont typeface="Arial" panose="020B0604020202020204" pitchFamily="34" charset="0"/>
              <a:buChar char="•"/>
              <a:defRPr/>
            </a:pPr>
            <a:r>
              <a:rPr lang="en-US" sz="2400" dirty="0">
                <a:solidFill>
                  <a:schemeClr val="tx1">
                    <a:lumMod val="65000"/>
                    <a:lumOff val="35000"/>
                  </a:schemeClr>
                </a:solidFill>
                <a:latin typeface="Avenir Book" panose="02000503020000020003" pitchFamily="2" charset="0"/>
              </a:rPr>
              <a:t>Have I had too big a meal in the evening, or eaten too late? </a:t>
            </a:r>
          </a:p>
        </p:txBody>
      </p:sp>
      <p:sp>
        <p:nvSpPr>
          <p:cNvPr id="8" name="CaixaDeTexto 7">
            <a:extLst>
              <a:ext uri="{FF2B5EF4-FFF2-40B4-BE49-F238E27FC236}">
                <a16:creationId xmlns:a16="http://schemas.microsoft.com/office/drawing/2014/main" id="{856DB3CB-E36E-3E40-B1DD-D1056E87275E}"/>
              </a:ext>
            </a:extLst>
          </p:cNvPr>
          <p:cNvSpPr txBox="1"/>
          <p:nvPr/>
        </p:nvSpPr>
        <p:spPr>
          <a:xfrm>
            <a:off x="618744" y="1600200"/>
            <a:ext cx="4562856" cy="1477328"/>
          </a:xfrm>
          <a:prstGeom prst="rect">
            <a:avLst/>
          </a:prstGeom>
          <a:noFill/>
        </p:spPr>
        <p:txBody>
          <a:bodyPr wrap="square" rtlCol="0">
            <a:spAutoFit/>
          </a:bodyPr>
          <a:lstStyle/>
          <a:p>
            <a:r>
              <a:rPr lang="en-US" sz="3600" b="1" dirty="0">
                <a:solidFill>
                  <a:schemeClr val="tx1">
                    <a:lumMod val="75000"/>
                    <a:lumOff val="25000"/>
                  </a:schemeClr>
                </a:solidFill>
                <a:latin typeface="Avenir Heavy" panose="02000503020000020003" pitchFamily="2" charset="0"/>
              </a:rPr>
              <a:t>LIFE APPLICATION QUESTIONS</a:t>
            </a:r>
          </a:p>
          <a:p>
            <a:endParaRPr lang="pt-BR" dirty="0">
              <a:solidFill>
                <a:schemeClr val="tx1">
                  <a:lumMod val="75000"/>
                  <a:lumOff val="25000"/>
                </a:schemeClr>
              </a:solidFill>
            </a:endParaRPr>
          </a:p>
        </p:txBody>
      </p:sp>
    </p:spTree>
    <p:extLst>
      <p:ext uri="{BB962C8B-B14F-4D97-AF65-F5344CB8AC3E}">
        <p14:creationId xmlns:p14="http://schemas.microsoft.com/office/powerpoint/2010/main" val="4179554240"/>
      </p:ext>
    </p:extLst>
  </p:cSld>
  <p:clrMapOvr>
    <a:masterClrMapping/>
  </p:clrMapOvr>
  <mc:AlternateContent xmlns:mc="http://schemas.openxmlformats.org/markup-compatibility/2006" xmlns:p14="http://schemas.microsoft.com/office/powerpoint/2010/main">
    <mc:Choice Requires="p14">
      <p:transition spd="slow" p14:dur="2000" advTm="2308"/>
    </mc:Choice>
    <mc:Fallback xmlns="">
      <p:transition spd="slow" advTm="2308"/>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Imagem 8">
            <a:extLst>
              <a:ext uri="{FF2B5EF4-FFF2-40B4-BE49-F238E27FC236}">
                <a16:creationId xmlns:a16="http://schemas.microsoft.com/office/drawing/2014/main" id="{38DDAC71-7ADB-8649-B737-55A1DE507A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7800" y="0"/>
            <a:ext cx="10287000" cy="6858000"/>
          </a:xfrm>
          <a:prstGeom prst="rect">
            <a:avLst/>
          </a:prstGeom>
        </p:spPr>
      </p:pic>
      <p:pic>
        <p:nvPicPr>
          <p:cNvPr id="14" name="Imagem 13">
            <a:extLst>
              <a:ext uri="{FF2B5EF4-FFF2-40B4-BE49-F238E27FC236}">
                <a16:creationId xmlns:a16="http://schemas.microsoft.com/office/drawing/2014/main" id="{E2C88A85-1AF5-D643-B664-E47C10D7F6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52100" y="0"/>
            <a:ext cx="1739900" cy="6858000"/>
          </a:xfrm>
          <a:prstGeom prst="rect">
            <a:avLst/>
          </a:prstGeom>
        </p:spPr>
      </p:pic>
      <p:pic>
        <p:nvPicPr>
          <p:cNvPr id="4" name="Imagem 3">
            <a:extLst>
              <a:ext uri="{FF2B5EF4-FFF2-40B4-BE49-F238E27FC236}">
                <a16:creationId xmlns:a16="http://schemas.microsoft.com/office/drawing/2014/main" id="{EEA209F8-B449-2B4F-A419-21590F57D99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6657" y="5431536"/>
            <a:ext cx="2018626" cy="1426464"/>
          </a:xfrm>
          <a:prstGeom prst="rect">
            <a:avLst/>
          </a:prstGeom>
        </p:spPr>
      </p:pic>
      <p:sp>
        <p:nvSpPr>
          <p:cNvPr id="6" name="CaixaDeTexto 5">
            <a:extLst>
              <a:ext uri="{FF2B5EF4-FFF2-40B4-BE49-F238E27FC236}">
                <a16:creationId xmlns:a16="http://schemas.microsoft.com/office/drawing/2014/main" id="{02048E22-805B-B646-B0C0-C4A2DB94B3C8}"/>
              </a:ext>
            </a:extLst>
          </p:cNvPr>
          <p:cNvSpPr txBox="1"/>
          <p:nvPr/>
        </p:nvSpPr>
        <p:spPr>
          <a:xfrm>
            <a:off x="685800" y="3077528"/>
            <a:ext cx="4267200" cy="1200329"/>
          </a:xfrm>
          <a:prstGeom prst="rect">
            <a:avLst/>
          </a:prstGeom>
          <a:noFill/>
        </p:spPr>
        <p:txBody>
          <a:bodyPr wrap="square" rtlCol="0">
            <a:spAutoFit/>
          </a:bodyPr>
          <a:lstStyle/>
          <a:p>
            <a:pPr marL="457200" indent="-457200" defTabSz="931774">
              <a:buFont typeface="Arial" panose="020B0604020202020204" pitchFamily="34" charset="0"/>
              <a:buChar char="•"/>
              <a:defRPr/>
            </a:pPr>
            <a:r>
              <a:rPr lang="en-US" sz="2400" dirty="0">
                <a:solidFill>
                  <a:schemeClr val="tx1">
                    <a:lumMod val="65000"/>
                    <a:lumOff val="35000"/>
                  </a:schemeClr>
                </a:solidFill>
                <a:latin typeface="Avenir Book" panose="02000503020000020003" pitchFamily="2" charset="0"/>
              </a:rPr>
              <a:t>Am I worrying about something that is keeping me awake? </a:t>
            </a:r>
          </a:p>
        </p:txBody>
      </p:sp>
      <p:sp>
        <p:nvSpPr>
          <p:cNvPr id="8" name="CaixaDeTexto 7">
            <a:extLst>
              <a:ext uri="{FF2B5EF4-FFF2-40B4-BE49-F238E27FC236}">
                <a16:creationId xmlns:a16="http://schemas.microsoft.com/office/drawing/2014/main" id="{856DB3CB-E36E-3E40-B1DD-D1056E87275E}"/>
              </a:ext>
            </a:extLst>
          </p:cNvPr>
          <p:cNvSpPr txBox="1"/>
          <p:nvPr/>
        </p:nvSpPr>
        <p:spPr>
          <a:xfrm>
            <a:off x="618744" y="1600200"/>
            <a:ext cx="4562856" cy="1477328"/>
          </a:xfrm>
          <a:prstGeom prst="rect">
            <a:avLst/>
          </a:prstGeom>
          <a:noFill/>
        </p:spPr>
        <p:txBody>
          <a:bodyPr wrap="square" rtlCol="0">
            <a:spAutoFit/>
          </a:bodyPr>
          <a:lstStyle/>
          <a:p>
            <a:r>
              <a:rPr lang="en-US" sz="3600" b="1" dirty="0">
                <a:solidFill>
                  <a:schemeClr val="tx1">
                    <a:lumMod val="75000"/>
                    <a:lumOff val="25000"/>
                  </a:schemeClr>
                </a:solidFill>
                <a:latin typeface="Avenir Heavy" panose="02000503020000020003" pitchFamily="2" charset="0"/>
              </a:rPr>
              <a:t>LIFE APPLICATION QUESTIONS</a:t>
            </a:r>
          </a:p>
          <a:p>
            <a:endParaRPr lang="pt-BR" dirty="0">
              <a:solidFill>
                <a:schemeClr val="tx1">
                  <a:lumMod val="75000"/>
                  <a:lumOff val="25000"/>
                </a:schemeClr>
              </a:solidFill>
            </a:endParaRPr>
          </a:p>
        </p:txBody>
      </p:sp>
    </p:spTree>
    <p:extLst>
      <p:ext uri="{BB962C8B-B14F-4D97-AF65-F5344CB8AC3E}">
        <p14:creationId xmlns:p14="http://schemas.microsoft.com/office/powerpoint/2010/main" val="3959087689"/>
      </p:ext>
    </p:extLst>
  </p:cSld>
  <p:clrMapOvr>
    <a:masterClrMapping/>
  </p:clrMapOvr>
  <mc:AlternateContent xmlns:mc="http://schemas.openxmlformats.org/markup-compatibility/2006" xmlns:p14="http://schemas.microsoft.com/office/powerpoint/2010/main">
    <mc:Choice Requires="p14">
      <p:transition spd="slow" p14:dur="2000" advTm="2308"/>
    </mc:Choice>
    <mc:Fallback xmlns="">
      <p:transition spd="slow" advTm="2308"/>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2D0D5949-D46D-2D4C-BF9D-6C77059B88EB}"/>
              </a:ext>
            </a:extLst>
          </p:cNvPr>
          <p:cNvPicPr>
            <a:picLocks noChangeAspect="1"/>
          </p:cNvPicPr>
          <p:nvPr/>
        </p:nvPicPr>
        <p:blipFill>
          <a:blip r:embed="rId3">
            <a:alphaModFix amt="50000"/>
            <a:extLst>
              <a:ext uri="{28A0092B-C50C-407E-A947-70E740481C1C}">
                <a14:useLocalDpi xmlns:a14="http://schemas.microsoft.com/office/drawing/2010/main" val="0"/>
              </a:ext>
            </a:extLst>
          </a:blip>
          <a:stretch>
            <a:fillRect/>
          </a:stretch>
        </p:blipFill>
        <p:spPr>
          <a:xfrm>
            <a:off x="0" y="0"/>
            <a:ext cx="10452100" cy="6858000"/>
          </a:xfrm>
          <a:prstGeom prst="rect">
            <a:avLst/>
          </a:prstGeom>
        </p:spPr>
      </p:pic>
      <p:pic>
        <p:nvPicPr>
          <p:cNvPr id="5" name="Imagem 4">
            <a:extLst>
              <a:ext uri="{FF2B5EF4-FFF2-40B4-BE49-F238E27FC236}">
                <a16:creationId xmlns:a16="http://schemas.microsoft.com/office/drawing/2014/main" id="{03FF583A-1B4D-D649-9510-FC25DC5F3B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52100" y="0"/>
            <a:ext cx="1739900" cy="6858000"/>
          </a:xfrm>
          <a:prstGeom prst="rect">
            <a:avLst/>
          </a:prstGeom>
        </p:spPr>
      </p:pic>
      <p:pic>
        <p:nvPicPr>
          <p:cNvPr id="6" name="Imagem 5">
            <a:extLst>
              <a:ext uri="{FF2B5EF4-FFF2-40B4-BE49-F238E27FC236}">
                <a16:creationId xmlns:a16="http://schemas.microsoft.com/office/drawing/2014/main" id="{10D74342-551F-C042-B7F1-EBB4CD244E4F}"/>
              </a:ext>
            </a:extLst>
          </p:cNvPr>
          <p:cNvPicPr>
            <a:picLocks noChangeAspect="1"/>
          </p:cNvPicPr>
          <p:nvPr/>
        </p:nvPicPr>
        <p:blipFill>
          <a:blip r:embed="rId5">
            <a:biLevel thresh="25000"/>
            <a:extLst>
              <a:ext uri="{28A0092B-C50C-407E-A947-70E740481C1C}">
                <a14:useLocalDpi xmlns:a14="http://schemas.microsoft.com/office/drawing/2010/main" val="0"/>
              </a:ext>
            </a:extLst>
          </a:blip>
          <a:stretch>
            <a:fillRect/>
          </a:stretch>
        </p:blipFill>
        <p:spPr>
          <a:xfrm>
            <a:off x="216657" y="5431536"/>
            <a:ext cx="2018626" cy="1426464"/>
          </a:xfrm>
          <a:prstGeom prst="rect">
            <a:avLst/>
          </a:prstGeom>
        </p:spPr>
      </p:pic>
      <p:sp>
        <p:nvSpPr>
          <p:cNvPr id="7" name="CaixaDeTexto 6">
            <a:extLst>
              <a:ext uri="{FF2B5EF4-FFF2-40B4-BE49-F238E27FC236}">
                <a16:creationId xmlns:a16="http://schemas.microsoft.com/office/drawing/2014/main" id="{114075B3-567F-664B-97C6-2E8BA970E20F}"/>
              </a:ext>
            </a:extLst>
          </p:cNvPr>
          <p:cNvSpPr txBox="1"/>
          <p:nvPr/>
        </p:nvSpPr>
        <p:spPr>
          <a:xfrm>
            <a:off x="685800" y="2194046"/>
            <a:ext cx="3276600" cy="2469907"/>
          </a:xfrm>
          <a:prstGeom prst="rect">
            <a:avLst/>
          </a:prstGeom>
          <a:noFill/>
        </p:spPr>
        <p:txBody>
          <a:bodyPr wrap="square" rtlCol="0">
            <a:spAutoFit/>
          </a:bodyPr>
          <a:lstStyle/>
          <a:p>
            <a:pPr defTabSz="931774">
              <a:defRPr/>
            </a:pPr>
            <a:r>
              <a:rPr lang="en-US" sz="4800" b="1" dirty="0">
                <a:solidFill>
                  <a:schemeClr val="bg1"/>
                </a:solidFill>
                <a:effectLst>
                  <a:outerShdw blurRad="63500" sx="102000" sy="102000" algn="ctr" rotWithShape="0">
                    <a:prstClr val="black">
                      <a:alpha val="60000"/>
                    </a:prstClr>
                  </a:outerShdw>
                </a:effectLst>
                <a:latin typeface="Avenir Heavy" panose="02000503020000020003" pitchFamily="2" charset="0"/>
              </a:rPr>
              <a:t>FATIGUE: </a:t>
            </a:r>
          </a:p>
          <a:p>
            <a:pPr defTabSz="931774">
              <a:defRPr/>
            </a:pPr>
            <a:r>
              <a:rPr lang="en-US" sz="4800" b="1" dirty="0">
                <a:solidFill>
                  <a:schemeClr val="bg1"/>
                </a:solidFill>
                <a:effectLst>
                  <a:outerShdw blurRad="63500" sx="102000" sy="102000" algn="ctr" rotWithShape="0">
                    <a:prstClr val="black">
                      <a:alpha val="60000"/>
                    </a:prstClr>
                  </a:outerShdw>
                </a:effectLst>
                <a:latin typeface="Avenir Heavy" panose="02000503020000020003" pitchFamily="2" charset="0"/>
              </a:rPr>
              <a:t>A HEALTH PROBLEM</a:t>
            </a:r>
          </a:p>
          <a:p>
            <a:pPr algn="ctr"/>
            <a:endParaRPr lang="pt-BR" sz="1000" dirty="0"/>
          </a:p>
        </p:txBody>
      </p:sp>
    </p:spTree>
    <p:extLst>
      <p:ext uri="{BB962C8B-B14F-4D97-AF65-F5344CB8AC3E}">
        <p14:creationId xmlns:p14="http://schemas.microsoft.com/office/powerpoint/2010/main" val="8705148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Imagem 6">
            <a:extLst>
              <a:ext uri="{FF2B5EF4-FFF2-40B4-BE49-F238E27FC236}">
                <a16:creationId xmlns:a16="http://schemas.microsoft.com/office/drawing/2014/main" id="{08DE8179-6F54-DB47-8577-5341B19ECA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48545" y="0"/>
            <a:ext cx="7356067" cy="6858000"/>
          </a:xfrm>
          <a:prstGeom prst="rect">
            <a:avLst/>
          </a:prstGeom>
        </p:spPr>
      </p:pic>
      <p:pic>
        <p:nvPicPr>
          <p:cNvPr id="14" name="Imagem 13">
            <a:extLst>
              <a:ext uri="{FF2B5EF4-FFF2-40B4-BE49-F238E27FC236}">
                <a16:creationId xmlns:a16="http://schemas.microsoft.com/office/drawing/2014/main" id="{E2C88A85-1AF5-D643-B664-E47C10D7F6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52100" y="0"/>
            <a:ext cx="1739900" cy="6858000"/>
          </a:xfrm>
          <a:prstGeom prst="rect">
            <a:avLst/>
          </a:prstGeom>
        </p:spPr>
      </p:pic>
      <p:pic>
        <p:nvPicPr>
          <p:cNvPr id="4" name="Imagem 3">
            <a:extLst>
              <a:ext uri="{FF2B5EF4-FFF2-40B4-BE49-F238E27FC236}">
                <a16:creationId xmlns:a16="http://schemas.microsoft.com/office/drawing/2014/main" id="{EEA209F8-B449-2B4F-A419-21590F57D99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6657" y="5431536"/>
            <a:ext cx="2018626" cy="1426464"/>
          </a:xfrm>
          <a:prstGeom prst="rect">
            <a:avLst/>
          </a:prstGeom>
        </p:spPr>
      </p:pic>
      <p:sp>
        <p:nvSpPr>
          <p:cNvPr id="6" name="CaixaDeTexto 5">
            <a:extLst>
              <a:ext uri="{FF2B5EF4-FFF2-40B4-BE49-F238E27FC236}">
                <a16:creationId xmlns:a16="http://schemas.microsoft.com/office/drawing/2014/main" id="{02048E22-805B-B646-B0C0-C4A2DB94B3C8}"/>
              </a:ext>
            </a:extLst>
          </p:cNvPr>
          <p:cNvSpPr txBox="1"/>
          <p:nvPr/>
        </p:nvSpPr>
        <p:spPr>
          <a:xfrm>
            <a:off x="685800" y="3077528"/>
            <a:ext cx="4267200" cy="1200329"/>
          </a:xfrm>
          <a:prstGeom prst="rect">
            <a:avLst/>
          </a:prstGeom>
          <a:noFill/>
        </p:spPr>
        <p:txBody>
          <a:bodyPr wrap="square" rtlCol="0">
            <a:spAutoFit/>
          </a:bodyPr>
          <a:lstStyle/>
          <a:p>
            <a:pPr marL="457200" indent="-457200" defTabSz="931774">
              <a:buFont typeface="Arial" panose="020B0604020202020204" pitchFamily="34" charset="0"/>
              <a:buChar char="•"/>
              <a:defRPr/>
            </a:pPr>
            <a:r>
              <a:rPr lang="en-US" sz="2400" dirty="0">
                <a:solidFill>
                  <a:schemeClr val="tx1">
                    <a:lumMod val="65000"/>
                    <a:lumOff val="35000"/>
                  </a:schemeClr>
                </a:solidFill>
                <a:latin typeface="Avenir Book" panose="02000503020000020003" pitchFamily="2" charset="0"/>
              </a:rPr>
              <a:t>Am I choosing to watch too much TV or play too many games?</a:t>
            </a:r>
          </a:p>
        </p:txBody>
      </p:sp>
      <p:sp>
        <p:nvSpPr>
          <p:cNvPr id="8" name="CaixaDeTexto 7">
            <a:extLst>
              <a:ext uri="{FF2B5EF4-FFF2-40B4-BE49-F238E27FC236}">
                <a16:creationId xmlns:a16="http://schemas.microsoft.com/office/drawing/2014/main" id="{856DB3CB-E36E-3E40-B1DD-D1056E87275E}"/>
              </a:ext>
            </a:extLst>
          </p:cNvPr>
          <p:cNvSpPr txBox="1"/>
          <p:nvPr/>
        </p:nvSpPr>
        <p:spPr>
          <a:xfrm>
            <a:off x="618744" y="1600200"/>
            <a:ext cx="4562856" cy="1477328"/>
          </a:xfrm>
          <a:prstGeom prst="rect">
            <a:avLst/>
          </a:prstGeom>
          <a:noFill/>
        </p:spPr>
        <p:txBody>
          <a:bodyPr wrap="square" rtlCol="0">
            <a:spAutoFit/>
          </a:bodyPr>
          <a:lstStyle/>
          <a:p>
            <a:r>
              <a:rPr lang="en-US" sz="3600" b="1" dirty="0">
                <a:solidFill>
                  <a:schemeClr val="tx1">
                    <a:lumMod val="75000"/>
                    <a:lumOff val="25000"/>
                  </a:schemeClr>
                </a:solidFill>
                <a:latin typeface="Avenir Heavy" panose="02000503020000020003" pitchFamily="2" charset="0"/>
              </a:rPr>
              <a:t>LIFE APPLICATION QUESTIONS</a:t>
            </a:r>
          </a:p>
          <a:p>
            <a:endParaRPr lang="pt-BR" dirty="0">
              <a:solidFill>
                <a:schemeClr val="tx1">
                  <a:lumMod val="75000"/>
                  <a:lumOff val="25000"/>
                </a:schemeClr>
              </a:solidFill>
            </a:endParaRPr>
          </a:p>
        </p:txBody>
      </p:sp>
    </p:spTree>
    <p:extLst>
      <p:ext uri="{BB962C8B-B14F-4D97-AF65-F5344CB8AC3E}">
        <p14:creationId xmlns:p14="http://schemas.microsoft.com/office/powerpoint/2010/main" val="293077319"/>
      </p:ext>
    </p:extLst>
  </p:cSld>
  <p:clrMapOvr>
    <a:masterClrMapping/>
  </p:clrMapOvr>
  <mc:AlternateContent xmlns:mc="http://schemas.openxmlformats.org/markup-compatibility/2006" xmlns:p14="http://schemas.microsoft.com/office/powerpoint/2010/main">
    <mc:Choice Requires="p14">
      <p:transition spd="slow" p14:dur="2000" advTm="2308"/>
    </mc:Choice>
    <mc:Fallback xmlns="">
      <p:transition spd="slow" advTm="2308"/>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 name="Imagem 13">
            <a:extLst>
              <a:ext uri="{FF2B5EF4-FFF2-40B4-BE49-F238E27FC236}">
                <a16:creationId xmlns:a16="http://schemas.microsoft.com/office/drawing/2014/main" id="{E2C88A85-1AF5-D643-B664-E47C10D7F6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52100" y="0"/>
            <a:ext cx="1739900" cy="6858000"/>
          </a:xfrm>
          <a:prstGeom prst="rect">
            <a:avLst/>
          </a:prstGeom>
        </p:spPr>
      </p:pic>
      <p:pic>
        <p:nvPicPr>
          <p:cNvPr id="4" name="Imagem 3">
            <a:extLst>
              <a:ext uri="{FF2B5EF4-FFF2-40B4-BE49-F238E27FC236}">
                <a16:creationId xmlns:a16="http://schemas.microsoft.com/office/drawing/2014/main" id="{EEA209F8-B449-2B4F-A419-21590F57D9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6657" y="5431536"/>
            <a:ext cx="2018626" cy="1426464"/>
          </a:xfrm>
          <a:prstGeom prst="rect">
            <a:avLst/>
          </a:prstGeom>
        </p:spPr>
      </p:pic>
      <p:sp>
        <p:nvSpPr>
          <p:cNvPr id="6" name="CaixaDeTexto 5">
            <a:extLst>
              <a:ext uri="{FF2B5EF4-FFF2-40B4-BE49-F238E27FC236}">
                <a16:creationId xmlns:a16="http://schemas.microsoft.com/office/drawing/2014/main" id="{02048E22-805B-B646-B0C0-C4A2DB94B3C8}"/>
              </a:ext>
            </a:extLst>
          </p:cNvPr>
          <p:cNvSpPr txBox="1"/>
          <p:nvPr/>
        </p:nvSpPr>
        <p:spPr>
          <a:xfrm>
            <a:off x="685800" y="3077528"/>
            <a:ext cx="4267200" cy="1569660"/>
          </a:xfrm>
          <a:prstGeom prst="rect">
            <a:avLst/>
          </a:prstGeom>
          <a:noFill/>
        </p:spPr>
        <p:txBody>
          <a:bodyPr wrap="square" rtlCol="0">
            <a:spAutoFit/>
          </a:bodyPr>
          <a:lstStyle/>
          <a:p>
            <a:pPr marL="457200" indent="-457200" defTabSz="931774">
              <a:buFont typeface="Arial" panose="020B0604020202020204" pitchFamily="34" charset="0"/>
              <a:buChar char="•"/>
              <a:defRPr/>
            </a:pPr>
            <a:r>
              <a:rPr lang="en-US" sz="2400" dirty="0">
                <a:solidFill>
                  <a:schemeClr val="tx1">
                    <a:lumMod val="65000"/>
                    <a:lumOff val="35000"/>
                  </a:schemeClr>
                </a:solidFill>
                <a:latin typeface="Avenir Book" panose="02000503020000020003" pitchFamily="2" charset="0"/>
              </a:rPr>
              <a:t>Do I need to see my physician about a sleep disorder, such as sleep apnea?</a:t>
            </a:r>
          </a:p>
        </p:txBody>
      </p:sp>
      <p:sp>
        <p:nvSpPr>
          <p:cNvPr id="8" name="CaixaDeTexto 7">
            <a:extLst>
              <a:ext uri="{FF2B5EF4-FFF2-40B4-BE49-F238E27FC236}">
                <a16:creationId xmlns:a16="http://schemas.microsoft.com/office/drawing/2014/main" id="{856DB3CB-E36E-3E40-B1DD-D1056E87275E}"/>
              </a:ext>
            </a:extLst>
          </p:cNvPr>
          <p:cNvSpPr txBox="1"/>
          <p:nvPr/>
        </p:nvSpPr>
        <p:spPr>
          <a:xfrm>
            <a:off x="618744" y="1600200"/>
            <a:ext cx="4562856" cy="1477328"/>
          </a:xfrm>
          <a:prstGeom prst="rect">
            <a:avLst/>
          </a:prstGeom>
          <a:noFill/>
        </p:spPr>
        <p:txBody>
          <a:bodyPr wrap="square" rtlCol="0">
            <a:spAutoFit/>
          </a:bodyPr>
          <a:lstStyle/>
          <a:p>
            <a:r>
              <a:rPr lang="en-US" sz="3600" b="1" dirty="0">
                <a:solidFill>
                  <a:schemeClr val="tx1">
                    <a:lumMod val="75000"/>
                    <a:lumOff val="25000"/>
                  </a:schemeClr>
                </a:solidFill>
                <a:latin typeface="Avenir Heavy" panose="02000503020000020003" pitchFamily="2" charset="0"/>
              </a:rPr>
              <a:t>LIFE APPLICATION QUESTIONS</a:t>
            </a:r>
          </a:p>
          <a:p>
            <a:endParaRPr lang="pt-BR" dirty="0">
              <a:solidFill>
                <a:schemeClr val="tx1">
                  <a:lumMod val="75000"/>
                  <a:lumOff val="25000"/>
                </a:schemeClr>
              </a:solidFill>
            </a:endParaRPr>
          </a:p>
        </p:txBody>
      </p:sp>
      <p:pic>
        <p:nvPicPr>
          <p:cNvPr id="3" name="Imagem 2">
            <a:extLst>
              <a:ext uri="{FF2B5EF4-FFF2-40B4-BE49-F238E27FC236}">
                <a16:creationId xmlns:a16="http://schemas.microsoft.com/office/drawing/2014/main" id="{D1CCA9C8-178C-BA46-96D3-30ECE9D13EB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48656" y="0"/>
            <a:ext cx="4557107" cy="6858000"/>
          </a:xfrm>
          <a:prstGeom prst="rect">
            <a:avLst/>
          </a:prstGeom>
        </p:spPr>
      </p:pic>
    </p:spTree>
    <p:extLst>
      <p:ext uri="{BB962C8B-B14F-4D97-AF65-F5344CB8AC3E}">
        <p14:creationId xmlns:p14="http://schemas.microsoft.com/office/powerpoint/2010/main" val="2250350470"/>
      </p:ext>
    </p:extLst>
  </p:cSld>
  <p:clrMapOvr>
    <a:masterClrMapping/>
  </p:clrMapOvr>
  <mc:AlternateContent xmlns:mc="http://schemas.openxmlformats.org/markup-compatibility/2006" xmlns:p14="http://schemas.microsoft.com/office/powerpoint/2010/main">
    <mc:Choice Requires="p14">
      <p:transition spd="slow" p14:dur="2000" advTm="2308"/>
    </mc:Choice>
    <mc:Fallback xmlns="">
      <p:transition spd="slow" advTm="2308"/>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Imagem 4">
            <a:extLst>
              <a:ext uri="{FF2B5EF4-FFF2-40B4-BE49-F238E27FC236}">
                <a16:creationId xmlns:a16="http://schemas.microsoft.com/office/drawing/2014/main" id="{4B06143E-1D64-E942-8F60-151DA8DA7A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66548" y="0"/>
            <a:ext cx="6307667" cy="6858000"/>
          </a:xfrm>
          <a:prstGeom prst="rect">
            <a:avLst/>
          </a:prstGeom>
        </p:spPr>
      </p:pic>
      <p:pic>
        <p:nvPicPr>
          <p:cNvPr id="14" name="Imagem 13">
            <a:extLst>
              <a:ext uri="{FF2B5EF4-FFF2-40B4-BE49-F238E27FC236}">
                <a16:creationId xmlns:a16="http://schemas.microsoft.com/office/drawing/2014/main" id="{E2C88A85-1AF5-D643-B664-E47C10D7F6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52100" y="0"/>
            <a:ext cx="1739900" cy="6858000"/>
          </a:xfrm>
          <a:prstGeom prst="rect">
            <a:avLst/>
          </a:prstGeom>
        </p:spPr>
      </p:pic>
      <p:pic>
        <p:nvPicPr>
          <p:cNvPr id="4" name="Imagem 3">
            <a:extLst>
              <a:ext uri="{FF2B5EF4-FFF2-40B4-BE49-F238E27FC236}">
                <a16:creationId xmlns:a16="http://schemas.microsoft.com/office/drawing/2014/main" id="{EEA209F8-B449-2B4F-A419-21590F57D99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6657" y="5431536"/>
            <a:ext cx="2018626" cy="1426464"/>
          </a:xfrm>
          <a:prstGeom prst="rect">
            <a:avLst/>
          </a:prstGeom>
        </p:spPr>
      </p:pic>
      <p:sp>
        <p:nvSpPr>
          <p:cNvPr id="6" name="CaixaDeTexto 5">
            <a:extLst>
              <a:ext uri="{FF2B5EF4-FFF2-40B4-BE49-F238E27FC236}">
                <a16:creationId xmlns:a16="http://schemas.microsoft.com/office/drawing/2014/main" id="{02048E22-805B-B646-B0C0-C4A2DB94B3C8}"/>
              </a:ext>
            </a:extLst>
          </p:cNvPr>
          <p:cNvSpPr txBox="1"/>
          <p:nvPr/>
        </p:nvSpPr>
        <p:spPr>
          <a:xfrm>
            <a:off x="685800" y="3077528"/>
            <a:ext cx="4267200" cy="2308324"/>
          </a:xfrm>
          <a:prstGeom prst="rect">
            <a:avLst/>
          </a:prstGeom>
          <a:noFill/>
        </p:spPr>
        <p:txBody>
          <a:bodyPr wrap="square" rtlCol="0">
            <a:spAutoFit/>
          </a:bodyPr>
          <a:lstStyle/>
          <a:p>
            <a:pPr marL="457200" indent="-457200" defTabSz="931774">
              <a:buFont typeface="Arial" panose="020B0604020202020204" pitchFamily="34" charset="0"/>
              <a:buChar char="•"/>
              <a:defRPr/>
            </a:pPr>
            <a:r>
              <a:rPr lang="en-US" sz="2400" dirty="0">
                <a:solidFill>
                  <a:schemeClr val="tx1">
                    <a:lumMod val="65000"/>
                    <a:lumOff val="35000"/>
                  </a:schemeClr>
                </a:solidFill>
                <a:latin typeface="Avenir Book" panose="02000503020000020003" pitchFamily="2" charset="0"/>
              </a:rPr>
              <a:t>A husband and wife worked late and then went out to dinner with friends. The meal was delicious, but the couple ate too much. </a:t>
            </a:r>
          </a:p>
        </p:txBody>
      </p:sp>
      <p:sp>
        <p:nvSpPr>
          <p:cNvPr id="8" name="CaixaDeTexto 7">
            <a:extLst>
              <a:ext uri="{FF2B5EF4-FFF2-40B4-BE49-F238E27FC236}">
                <a16:creationId xmlns:a16="http://schemas.microsoft.com/office/drawing/2014/main" id="{856DB3CB-E36E-3E40-B1DD-D1056E87275E}"/>
              </a:ext>
            </a:extLst>
          </p:cNvPr>
          <p:cNvSpPr txBox="1"/>
          <p:nvPr/>
        </p:nvSpPr>
        <p:spPr>
          <a:xfrm>
            <a:off x="618744" y="1600200"/>
            <a:ext cx="4562856" cy="1477328"/>
          </a:xfrm>
          <a:prstGeom prst="rect">
            <a:avLst/>
          </a:prstGeom>
          <a:noFill/>
        </p:spPr>
        <p:txBody>
          <a:bodyPr wrap="square" rtlCol="0">
            <a:spAutoFit/>
          </a:bodyPr>
          <a:lstStyle/>
          <a:p>
            <a:r>
              <a:rPr lang="en-US" sz="3600" b="1" dirty="0">
                <a:solidFill>
                  <a:schemeClr val="tx1">
                    <a:lumMod val="75000"/>
                    <a:lumOff val="25000"/>
                  </a:schemeClr>
                </a:solidFill>
                <a:latin typeface="Avenir Heavy" panose="02000503020000020003" pitchFamily="2" charset="0"/>
              </a:rPr>
              <a:t>LIFE APPLICATION QUESTIONS</a:t>
            </a:r>
          </a:p>
          <a:p>
            <a:endParaRPr lang="pt-BR" dirty="0">
              <a:solidFill>
                <a:schemeClr val="tx1">
                  <a:lumMod val="75000"/>
                  <a:lumOff val="25000"/>
                </a:schemeClr>
              </a:solidFill>
            </a:endParaRPr>
          </a:p>
        </p:txBody>
      </p:sp>
    </p:spTree>
    <p:extLst>
      <p:ext uri="{BB962C8B-B14F-4D97-AF65-F5344CB8AC3E}">
        <p14:creationId xmlns:p14="http://schemas.microsoft.com/office/powerpoint/2010/main" val="2966157810"/>
      </p:ext>
    </p:extLst>
  </p:cSld>
  <p:clrMapOvr>
    <a:masterClrMapping/>
  </p:clrMapOvr>
  <mc:AlternateContent xmlns:mc="http://schemas.openxmlformats.org/markup-compatibility/2006" xmlns:p14="http://schemas.microsoft.com/office/powerpoint/2010/main">
    <mc:Choice Requires="p14">
      <p:transition spd="slow" p14:dur="2000" advTm="2308"/>
    </mc:Choice>
    <mc:Fallback xmlns="">
      <p:transition spd="slow" advTm="2308"/>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Imagem 4">
            <a:extLst>
              <a:ext uri="{FF2B5EF4-FFF2-40B4-BE49-F238E27FC236}">
                <a16:creationId xmlns:a16="http://schemas.microsoft.com/office/drawing/2014/main" id="{4B06143E-1D64-E942-8F60-151DA8DA7A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66548" y="0"/>
            <a:ext cx="6307667" cy="6858000"/>
          </a:xfrm>
          <a:prstGeom prst="rect">
            <a:avLst/>
          </a:prstGeom>
        </p:spPr>
      </p:pic>
      <p:pic>
        <p:nvPicPr>
          <p:cNvPr id="14" name="Imagem 13">
            <a:extLst>
              <a:ext uri="{FF2B5EF4-FFF2-40B4-BE49-F238E27FC236}">
                <a16:creationId xmlns:a16="http://schemas.microsoft.com/office/drawing/2014/main" id="{E2C88A85-1AF5-D643-B664-E47C10D7F6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52100" y="0"/>
            <a:ext cx="1739900" cy="6858000"/>
          </a:xfrm>
          <a:prstGeom prst="rect">
            <a:avLst/>
          </a:prstGeom>
        </p:spPr>
      </p:pic>
      <p:pic>
        <p:nvPicPr>
          <p:cNvPr id="4" name="Imagem 3">
            <a:extLst>
              <a:ext uri="{FF2B5EF4-FFF2-40B4-BE49-F238E27FC236}">
                <a16:creationId xmlns:a16="http://schemas.microsoft.com/office/drawing/2014/main" id="{EEA209F8-B449-2B4F-A419-21590F57D99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6657" y="5431536"/>
            <a:ext cx="2018626" cy="1426464"/>
          </a:xfrm>
          <a:prstGeom prst="rect">
            <a:avLst/>
          </a:prstGeom>
        </p:spPr>
      </p:pic>
      <p:sp>
        <p:nvSpPr>
          <p:cNvPr id="6" name="CaixaDeTexto 5">
            <a:extLst>
              <a:ext uri="{FF2B5EF4-FFF2-40B4-BE49-F238E27FC236}">
                <a16:creationId xmlns:a16="http://schemas.microsoft.com/office/drawing/2014/main" id="{02048E22-805B-B646-B0C0-C4A2DB94B3C8}"/>
              </a:ext>
            </a:extLst>
          </p:cNvPr>
          <p:cNvSpPr txBox="1"/>
          <p:nvPr/>
        </p:nvSpPr>
        <p:spPr>
          <a:xfrm>
            <a:off x="685800" y="3077528"/>
            <a:ext cx="4267200" cy="2308324"/>
          </a:xfrm>
          <a:prstGeom prst="rect">
            <a:avLst/>
          </a:prstGeom>
          <a:noFill/>
        </p:spPr>
        <p:txBody>
          <a:bodyPr wrap="square" rtlCol="0">
            <a:spAutoFit/>
          </a:bodyPr>
          <a:lstStyle/>
          <a:p>
            <a:pPr marL="457200" indent="-457200" defTabSz="931774">
              <a:buFont typeface="Arial" panose="020B0604020202020204" pitchFamily="34" charset="0"/>
              <a:buChar char="•"/>
              <a:defRPr/>
            </a:pPr>
            <a:r>
              <a:rPr lang="en-US" sz="2400" dirty="0">
                <a:solidFill>
                  <a:schemeClr val="tx1">
                    <a:lumMod val="65000"/>
                    <a:lumOff val="35000"/>
                  </a:schemeClr>
                </a:solidFill>
                <a:latin typeface="Avenir Book" panose="02000503020000020003" pitchFamily="2" charset="0"/>
              </a:rPr>
              <a:t>Neither slept well when they eventually got to bed. The next evening they arrived home late again and then watched a late-night TV show. </a:t>
            </a:r>
          </a:p>
        </p:txBody>
      </p:sp>
      <p:sp>
        <p:nvSpPr>
          <p:cNvPr id="8" name="CaixaDeTexto 7">
            <a:extLst>
              <a:ext uri="{FF2B5EF4-FFF2-40B4-BE49-F238E27FC236}">
                <a16:creationId xmlns:a16="http://schemas.microsoft.com/office/drawing/2014/main" id="{856DB3CB-E36E-3E40-B1DD-D1056E87275E}"/>
              </a:ext>
            </a:extLst>
          </p:cNvPr>
          <p:cNvSpPr txBox="1"/>
          <p:nvPr/>
        </p:nvSpPr>
        <p:spPr>
          <a:xfrm>
            <a:off x="618744" y="1600200"/>
            <a:ext cx="4562856" cy="1477328"/>
          </a:xfrm>
          <a:prstGeom prst="rect">
            <a:avLst/>
          </a:prstGeom>
          <a:noFill/>
        </p:spPr>
        <p:txBody>
          <a:bodyPr wrap="square" rtlCol="0">
            <a:spAutoFit/>
          </a:bodyPr>
          <a:lstStyle/>
          <a:p>
            <a:r>
              <a:rPr lang="en-US" sz="3600" b="1" dirty="0">
                <a:solidFill>
                  <a:schemeClr val="tx1">
                    <a:lumMod val="75000"/>
                    <a:lumOff val="25000"/>
                  </a:schemeClr>
                </a:solidFill>
                <a:latin typeface="Avenir Heavy" panose="02000503020000020003" pitchFamily="2" charset="0"/>
              </a:rPr>
              <a:t>LIFE APPLICATION QUESTIONS</a:t>
            </a:r>
          </a:p>
          <a:p>
            <a:endParaRPr lang="pt-BR" dirty="0">
              <a:solidFill>
                <a:schemeClr val="tx1">
                  <a:lumMod val="75000"/>
                  <a:lumOff val="25000"/>
                </a:schemeClr>
              </a:solidFill>
            </a:endParaRPr>
          </a:p>
        </p:txBody>
      </p:sp>
    </p:spTree>
    <p:extLst>
      <p:ext uri="{BB962C8B-B14F-4D97-AF65-F5344CB8AC3E}">
        <p14:creationId xmlns:p14="http://schemas.microsoft.com/office/powerpoint/2010/main" val="1315103431"/>
      </p:ext>
    </p:extLst>
  </p:cSld>
  <p:clrMapOvr>
    <a:masterClrMapping/>
  </p:clrMapOvr>
  <mc:AlternateContent xmlns:mc="http://schemas.openxmlformats.org/markup-compatibility/2006" xmlns:p14="http://schemas.microsoft.com/office/powerpoint/2010/main">
    <mc:Choice Requires="p14">
      <p:transition spd="slow" p14:dur="2000" advTm="2308"/>
    </mc:Choice>
    <mc:Fallback xmlns="">
      <p:transition spd="slow" advTm="2308"/>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A6CA315A-AC8F-1E46-9C21-D494EDDA59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51347" y="1676399"/>
            <a:ext cx="7333875" cy="5181601"/>
          </a:xfrm>
          <a:prstGeom prst="rect">
            <a:avLst/>
          </a:prstGeom>
        </p:spPr>
      </p:pic>
      <p:pic>
        <p:nvPicPr>
          <p:cNvPr id="14" name="Imagem 13">
            <a:extLst>
              <a:ext uri="{FF2B5EF4-FFF2-40B4-BE49-F238E27FC236}">
                <a16:creationId xmlns:a16="http://schemas.microsoft.com/office/drawing/2014/main" id="{E2C88A85-1AF5-D643-B664-E47C10D7F6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52100" y="0"/>
            <a:ext cx="1739900" cy="6858000"/>
          </a:xfrm>
          <a:prstGeom prst="rect">
            <a:avLst/>
          </a:prstGeom>
        </p:spPr>
      </p:pic>
      <p:pic>
        <p:nvPicPr>
          <p:cNvPr id="4" name="Imagem 3">
            <a:extLst>
              <a:ext uri="{FF2B5EF4-FFF2-40B4-BE49-F238E27FC236}">
                <a16:creationId xmlns:a16="http://schemas.microsoft.com/office/drawing/2014/main" id="{EEA209F8-B449-2B4F-A419-21590F57D99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6657" y="5431536"/>
            <a:ext cx="2018626" cy="1426464"/>
          </a:xfrm>
          <a:prstGeom prst="rect">
            <a:avLst/>
          </a:prstGeom>
        </p:spPr>
      </p:pic>
      <p:sp>
        <p:nvSpPr>
          <p:cNvPr id="6" name="CaixaDeTexto 5">
            <a:extLst>
              <a:ext uri="{FF2B5EF4-FFF2-40B4-BE49-F238E27FC236}">
                <a16:creationId xmlns:a16="http://schemas.microsoft.com/office/drawing/2014/main" id="{02048E22-805B-B646-B0C0-C4A2DB94B3C8}"/>
              </a:ext>
            </a:extLst>
          </p:cNvPr>
          <p:cNvSpPr txBox="1"/>
          <p:nvPr/>
        </p:nvSpPr>
        <p:spPr>
          <a:xfrm>
            <a:off x="685800" y="3077528"/>
            <a:ext cx="4648200" cy="2308324"/>
          </a:xfrm>
          <a:prstGeom prst="rect">
            <a:avLst/>
          </a:prstGeom>
          <a:noFill/>
        </p:spPr>
        <p:txBody>
          <a:bodyPr wrap="square" rtlCol="0">
            <a:spAutoFit/>
          </a:bodyPr>
          <a:lstStyle/>
          <a:p>
            <a:pPr marL="457200" indent="-457200" defTabSz="931774">
              <a:buFont typeface="Arial" panose="020B0604020202020204" pitchFamily="34" charset="0"/>
              <a:buChar char="•"/>
              <a:defRPr/>
            </a:pPr>
            <a:r>
              <a:rPr lang="en-US" sz="2400" dirty="0">
                <a:solidFill>
                  <a:schemeClr val="tx1">
                    <a:lumMod val="65000"/>
                    <a:lumOff val="35000"/>
                  </a:schemeClr>
                </a:solidFill>
                <a:latin typeface="Avenir Book" panose="02000503020000020003" pitchFamily="2" charset="0"/>
              </a:rPr>
              <a:t>The next morning the couple had a heated argument about who should pick-up the dry cleaning. Why would they argue about such an inconsequential thing? </a:t>
            </a:r>
          </a:p>
        </p:txBody>
      </p:sp>
      <p:sp>
        <p:nvSpPr>
          <p:cNvPr id="8" name="CaixaDeTexto 7">
            <a:extLst>
              <a:ext uri="{FF2B5EF4-FFF2-40B4-BE49-F238E27FC236}">
                <a16:creationId xmlns:a16="http://schemas.microsoft.com/office/drawing/2014/main" id="{856DB3CB-E36E-3E40-B1DD-D1056E87275E}"/>
              </a:ext>
            </a:extLst>
          </p:cNvPr>
          <p:cNvSpPr txBox="1"/>
          <p:nvPr/>
        </p:nvSpPr>
        <p:spPr>
          <a:xfrm>
            <a:off x="618744" y="1600200"/>
            <a:ext cx="4562856" cy="1477328"/>
          </a:xfrm>
          <a:prstGeom prst="rect">
            <a:avLst/>
          </a:prstGeom>
          <a:noFill/>
        </p:spPr>
        <p:txBody>
          <a:bodyPr wrap="square" rtlCol="0">
            <a:spAutoFit/>
          </a:bodyPr>
          <a:lstStyle/>
          <a:p>
            <a:r>
              <a:rPr lang="en-US" sz="3600" b="1" dirty="0">
                <a:solidFill>
                  <a:schemeClr val="tx1">
                    <a:lumMod val="75000"/>
                    <a:lumOff val="25000"/>
                  </a:schemeClr>
                </a:solidFill>
                <a:latin typeface="Avenir Heavy" panose="02000503020000020003" pitchFamily="2" charset="0"/>
              </a:rPr>
              <a:t>LIFE APPLICATION QUESTIONS</a:t>
            </a:r>
          </a:p>
          <a:p>
            <a:endParaRPr lang="pt-BR" dirty="0">
              <a:solidFill>
                <a:schemeClr val="tx1">
                  <a:lumMod val="75000"/>
                  <a:lumOff val="25000"/>
                </a:schemeClr>
              </a:solidFill>
            </a:endParaRPr>
          </a:p>
        </p:txBody>
      </p:sp>
    </p:spTree>
    <p:extLst>
      <p:ext uri="{BB962C8B-B14F-4D97-AF65-F5344CB8AC3E}">
        <p14:creationId xmlns:p14="http://schemas.microsoft.com/office/powerpoint/2010/main" val="911473491"/>
      </p:ext>
    </p:extLst>
  </p:cSld>
  <p:clrMapOvr>
    <a:masterClrMapping/>
  </p:clrMapOvr>
  <mc:AlternateContent xmlns:mc="http://schemas.openxmlformats.org/markup-compatibility/2006" xmlns:p14="http://schemas.microsoft.com/office/powerpoint/2010/main">
    <mc:Choice Requires="p14">
      <p:transition spd="slow" p14:dur="2000" advTm="2308"/>
    </mc:Choice>
    <mc:Fallback xmlns="">
      <p:transition spd="slow" advTm="2308"/>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A6CA315A-AC8F-1E46-9C21-D494EDDA59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51347" y="1676399"/>
            <a:ext cx="7333875" cy="5181601"/>
          </a:xfrm>
          <a:prstGeom prst="rect">
            <a:avLst/>
          </a:prstGeom>
        </p:spPr>
      </p:pic>
      <p:pic>
        <p:nvPicPr>
          <p:cNvPr id="14" name="Imagem 13">
            <a:extLst>
              <a:ext uri="{FF2B5EF4-FFF2-40B4-BE49-F238E27FC236}">
                <a16:creationId xmlns:a16="http://schemas.microsoft.com/office/drawing/2014/main" id="{E2C88A85-1AF5-D643-B664-E47C10D7F6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52100" y="0"/>
            <a:ext cx="1739900" cy="6858000"/>
          </a:xfrm>
          <a:prstGeom prst="rect">
            <a:avLst/>
          </a:prstGeom>
        </p:spPr>
      </p:pic>
      <p:pic>
        <p:nvPicPr>
          <p:cNvPr id="4" name="Imagem 3">
            <a:extLst>
              <a:ext uri="{FF2B5EF4-FFF2-40B4-BE49-F238E27FC236}">
                <a16:creationId xmlns:a16="http://schemas.microsoft.com/office/drawing/2014/main" id="{EEA209F8-B449-2B4F-A419-21590F57D99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6657" y="5431536"/>
            <a:ext cx="2018626" cy="1426464"/>
          </a:xfrm>
          <a:prstGeom prst="rect">
            <a:avLst/>
          </a:prstGeom>
        </p:spPr>
      </p:pic>
      <p:sp>
        <p:nvSpPr>
          <p:cNvPr id="6" name="CaixaDeTexto 5">
            <a:extLst>
              <a:ext uri="{FF2B5EF4-FFF2-40B4-BE49-F238E27FC236}">
                <a16:creationId xmlns:a16="http://schemas.microsoft.com/office/drawing/2014/main" id="{02048E22-805B-B646-B0C0-C4A2DB94B3C8}"/>
              </a:ext>
            </a:extLst>
          </p:cNvPr>
          <p:cNvSpPr txBox="1"/>
          <p:nvPr/>
        </p:nvSpPr>
        <p:spPr>
          <a:xfrm>
            <a:off x="685800" y="3077528"/>
            <a:ext cx="3657600" cy="1938992"/>
          </a:xfrm>
          <a:prstGeom prst="rect">
            <a:avLst/>
          </a:prstGeom>
          <a:noFill/>
        </p:spPr>
        <p:txBody>
          <a:bodyPr wrap="square" rtlCol="0">
            <a:spAutoFit/>
          </a:bodyPr>
          <a:lstStyle/>
          <a:p>
            <a:pPr marL="457200" indent="-457200" defTabSz="931774">
              <a:buFont typeface="Arial" panose="020B0604020202020204" pitchFamily="34" charset="0"/>
              <a:buChar char="•"/>
              <a:defRPr/>
            </a:pPr>
            <a:r>
              <a:rPr lang="en-US" sz="2400" dirty="0">
                <a:solidFill>
                  <a:schemeClr val="tx1">
                    <a:lumMod val="65000"/>
                    <a:lumOff val="35000"/>
                  </a:schemeClr>
                </a:solidFill>
                <a:latin typeface="Avenir Book" panose="02000503020000020003" pitchFamily="2" charset="0"/>
              </a:rPr>
              <a:t>Were they thinking clearly? How can I prevent something like that from happening to me?</a:t>
            </a:r>
          </a:p>
        </p:txBody>
      </p:sp>
      <p:sp>
        <p:nvSpPr>
          <p:cNvPr id="8" name="CaixaDeTexto 7">
            <a:extLst>
              <a:ext uri="{FF2B5EF4-FFF2-40B4-BE49-F238E27FC236}">
                <a16:creationId xmlns:a16="http://schemas.microsoft.com/office/drawing/2014/main" id="{856DB3CB-E36E-3E40-B1DD-D1056E87275E}"/>
              </a:ext>
            </a:extLst>
          </p:cNvPr>
          <p:cNvSpPr txBox="1"/>
          <p:nvPr/>
        </p:nvSpPr>
        <p:spPr>
          <a:xfrm>
            <a:off x="618744" y="1600200"/>
            <a:ext cx="4562856" cy="1477328"/>
          </a:xfrm>
          <a:prstGeom prst="rect">
            <a:avLst/>
          </a:prstGeom>
          <a:noFill/>
        </p:spPr>
        <p:txBody>
          <a:bodyPr wrap="square" rtlCol="0">
            <a:spAutoFit/>
          </a:bodyPr>
          <a:lstStyle/>
          <a:p>
            <a:r>
              <a:rPr lang="en-US" sz="3600" b="1" dirty="0">
                <a:solidFill>
                  <a:schemeClr val="tx1">
                    <a:lumMod val="75000"/>
                    <a:lumOff val="25000"/>
                  </a:schemeClr>
                </a:solidFill>
                <a:latin typeface="Avenir Heavy" panose="02000503020000020003" pitchFamily="2" charset="0"/>
              </a:rPr>
              <a:t>LIFE APPLICATION QUESTIONS</a:t>
            </a:r>
          </a:p>
          <a:p>
            <a:endParaRPr lang="pt-BR" dirty="0">
              <a:solidFill>
                <a:schemeClr val="tx1">
                  <a:lumMod val="75000"/>
                  <a:lumOff val="25000"/>
                </a:schemeClr>
              </a:solidFill>
            </a:endParaRPr>
          </a:p>
        </p:txBody>
      </p:sp>
    </p:spTree>
    <p:extLst>
      <p:ext uri="{BB962C8B-B14F-4D97-AF65-F5344CB8AC3E}">
        <p14:creationId xmlns:p14="http://schemas.microsoft.com/office/powerpoint/2010/main" val="2161245565"/>
      </p:ext>
    </p:extLst>
  </p:cSld>
  <p:clrMapOvr>
    <a:masterClrMapping/>
  </p:clrMapOvr>
  <mc:AlternateContent xmlns:mc="http://schemas.openxmlformats.org/markup-compatibility/2006" xmlns:p14="http://schemas.microsoft.com/office/powerpoint/2010/main">
    <mc:Choice Requires="p14">
      <p:transition spd="slow" p14:dur="2000" advTm="2308"/>
    </mc:Choice>
    <mc:Fallback xmlns="">
      <p:transition spd="slow" advTm="2308"/>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Imagem 4">
            <a:extLst>
              <a:ext uri="{FF2B5EF4-FFF2-40B4-BE49-F238E27FC236}">
                <a16:creationId xmlns:a16="http://schemas.microsoft.com/office/drawing/2014/main" id="{5EB08BEC-3939-8346-9FD1-27BFA6D71099}"/>
              </a:ext>
            </a:extLst>
          </p:cNvPr>
          <p:cNvPicPr>
            <a:picLocks noChangeAspect="1"/>
          </p:cNvPicPr>
          <p:nvPr/>
        </p:nvPicPr>
        <p:blipFill rotWithShape="1">
          <a:blip r:embed="rId3">
            <a:extLst>
              <a:ext uri="{28A0092B-C50C-407E-A947-70E740481C1C}">
                <a14:useLocalDpi xmlns:a14="http://schemas.microsoft.com/office/drawing/2010/main" val="0"/>
              </a:ext>
            </a:extLst>
          </a:blip>
          <a:srcRect t="8170" b="39702"/>
          <a:stretch/>
        </p:blipFill>
        <p:spPr>
          <a:xfrm>
            <a:off x="2704426" y="0"/>
            <a:ext cx="8766899" cy="6858000"/>
          </a:xfrm>
          <a:prstGeom prst="rect">
            <a:avLst/>
          </a:prstGeom>
        </p:spPr>
      </p:pic>
      <p:pic>
        <p:nvPicPr>
          <p:cNvPr id="14" name="Imagem 13">
            <a:extLst>
              <a:ext uri="{FF2B5EF4-FFF2-40B4-BE49-F238E27FC236}">
                <a16:creationId xmlns:a16="http://schemas.microsoft.com/office/drawing/2014/main" id="{E2C88A85-1AF5-D643-B664-E47C10D7F6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52100" y="0"/>
            <a:ext cx="1739900" cy="6858000"/>
          </a:xfrm>
          <a:prstGeom prst="rect">
            <a:avLst/>
          </a:prstGeom>
        </p:spPr>
      </p:pic>
      <p:pic>
        <p:nvPicPr>
          <p:cNvPr id="4" name="Imagem 3">
            <a:extLst>
              <a:ext uri="{FF2B5EF4-FFF2-40B4-BE49-F238E27FC236}">
                <a16:creationId xmlns:a16="http://schemas.microsoft.com/office/drawing/2014/main" id="{EEA209F8-B449-2B4F-A419-21590F57D99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6657" y="5431536"/>
            <a:ext cx="2018626" cy="1426464"/>
          </a:xfrm>
          <a:prstGeom prst="rect">
            <a:avLst/>
          </a:prstGeom>
        </p:spPr>
      </p:pic>
      <p:sp>
        <p:nvSpPr>
          <p:cNvPr id="6" name="CaixaDeTexto 5">
            <a:extLst>
              <a:ext uri="{FF2B5EF4-FFF2-40B4-BE49-F238E27FC236}">
                <a16:creationId xmlns:a16="http://schemas.microsoft.com/office/drawing/2014/main" id="{02048E22-805B-B646-B0C0-C4A2DB94B3C8}"/>
              </a:ext>
            </a:extLst>
          </p:cNvPr>
          <p:cNvSpPr txBox="1"/>
          <p:nvPr/>
        </p:nvSpPr>
        <p:spPr>
          <a:xfrm>
            <a:off x="685800" y="2086928"/>
            <a:ext cx="4800600" cy="3416320"/>
          </a:xfrm>
          <a:prstGeom prst="rect">
            <a:avLst/>
          </a:prstGeom>
          <a:noFill/>
        </p:spPr>
        <p:txBody>
          <a:bodyPr wrap="square" rtlCol="0">
            <a:spAutoFit/>
          </a:bodyPr>
          <a:lstStyle/>
          <a:p>
            <a:pPr defTabSz="931774">
              <a:defRPr/>
            </a:pPr>
            <a:r>
              <a:rPr lang="en-US" sz="2400" b="1" dirty="0">
                <a:solidFill>
                  <a:schemeClr val="tx1">
                    <a:lumMod val="65000"/>
                    <a:lumOff val="35000"/>
                  </a:schemeClr>
                </a:solidFill>
                <a:latin typeface="Avenir Book" panose="02000503020000020003" pitchFamily="2" charset="0"/>
              </a:rPr>
              <a:t>How many of the following symptoms have I observed in myself lately? </a:t>
            </a:r>
          </a:p>
          <a:p>
            <a:pPr defTabSz="931774">
              <a:defRPr/>
            </a:pPr>
            <a:endParaRPr lang="en-US" sz="2400" b="1" dirty="0">
              <a:solidFill>
                <a:schemeClr val="tx1">
                  <a:lumMod val="65000"/>
                  <a:lumOff val="35000"/>
                </a:schemeClr>
              </a:solidFill>
              <a:latin typeface="Avenir Book" panose="02000503020000020003" pitchFamily="2" charset="0"/>
            </a:endParaRPr>
          </a:p>
          <a:p>
            <a:pPr marL="457200" indent="-457200" defTabSz="931774">
              <a:buFont typeface="Arial" panose="020B0604020202020204" pitchFamily="34" charset="0"/>
              <a:buChar char="•"/>
              <a:defRPr/>
            </a:pPr>
            <a:r>
              <a:rPr lang="en-US" sz="2400" dirty="0">
                <a:solidFill>
                  <a:schemeClr val="tx1">
                    <a:lumMod val="65000"/>
                    <a:lumOff val="35000"/>
                  </a:schemeClr>
                </a:solidFill>
                <a:latin typeface="Avenir Book" panose="02000503020000020003" pitchFamily="2" charset="0"/>
              </a:rPr>
              <a:t>lower productivity; </a:t>
            </a:r>
          </a:p>
          <a:p>
            <a:pPr marL="457200" indent="-457200" defTabSz="931774">
              <a:buFont typeface="Arial" panose="020B0604020202020204" pitchFamily="34" charset="0"/>
              <a:buChar char="•"/>
              <a:defRPr/>
            </a:pPr>
            <a:r>
              <a:rPr lang="en-US" sz="2400" dirty="0">
                <a:solidFill>
                  <a:schemeClr val="tx1">
                    <a:lumMod val="65000"/>
                    <a:lumOff val="35000"/>
                  </a:schemeClr>
                </a:solidFill>
                <a:latin typeface="Avenir Book" panose="02000503020000020003" pitchFamily="2" charset="0"/>
              </a:rPr>
              <a:t>short attention span;</a:t>
            </a:r>
          </a:p>
          <a:p>
            <a:pPr marL="457200" indent="-457200" defTabSz="931774">
              <a:buFont typeface="Arial" panose="020B0604020202020204" pitchFamily="34" charset="0"/>
              <a:buChar char="•"/>
              <a:defRPr/>
            </a:pPr>
            <a:r>
              <a:rPr lang="en-US" sz="2400" dirty="0">
                <a:solidFill>
                  <a:schemeClr val="tx1">
                    <a:lumMod val="65000"/>
                    <a:lumOff val="35000"/>
                  </a:schemeClr>
                </a:solidFill>
                <a:latin typeface="Avenir Book" panose="02000503020000020003" pitchFamily="2" charset="0"/>
              </a:rPr>
              <a:t>inability to solve complex problems, think clearly, or remember quickly.</a:t>
            </a:r>
          </a:p>
        </p:txBody>
      </p:sp>
      <p:sp>
        <p:nvSpPr>
          <p:cNvPr id="8" name="CaixaDeTexto 7">
            <a:extLst>
              <a:ext uri="{FF2B5EF4-FFF2-40B4-BE49-F238E27FC236}">
                <a16:creationId xmlns:a16="http://schemas.microsoft.com/office/drawing/2014/main" id="{856DB3CB-E36E-3E40-B1DD-D1056E87275E}"/>
              </a:ext>
            </a:extLst>
          </p:cNvPr>
          <p:cNvSpPr txBox="1"/>
          <p:nvPr/>
        </p:nvSpPr>
        <p:spPr>
          <a:xfrm>
            <a:off x="618744" y="609600"/>
            <a:ext cx="4562856" cy="1477328"/>
          </a:xfrm>
          <a:prstGeom prst="rect">
            <a:avLst/>
          </a:prstGeom>
          <a:noFill/>
        </p:spPr>
        <p:txBody>
          <a:bodyPr wrap="square" rtlCol="0">
            <a:spAutoFit/>
          </a:bodyPr>
          <a:lstStyle/>
          <a:p>
            <a:r>
              <a:rPr lang="en-US" sz="3600" b="1" dirty="0">
                <a:solidFill>
                  <a:schemeClr val="tx1">
                    <a:lumMod val="75000"/>
                    <a:lumOff val="25000"/>
                  </a:schemeClr>
                </a:solidFill>
                <a:latin typeface="Avenir Heavy" panose="02000503020000020003" pitchFamily="2" charset="0"/>
              </a:rPr>
              <a:t>LIFE APPLICATION QUESTIONS</a:t>
            </a:r>
          </a:p>
          <a:p>
            <a:endParaRPr lang="pt-BR" dirty="0">
              <a:solidFill>
                <a:schemeClr val="tx1">
                  <a:lumMod val="75000"/>
                  <a:lumOff val="25000"/>
                </a:schemeClr>
              </a:solidFill>
            </a:endParaRPr>
          </a:p>
        </p:txBody>
      </p:sp>
    </p:spTree>
    <p:extLst>
      <p:ext uri="{BB962C8B-B14F-4D97-AF65-F5344CB8AC3E}">
        <p14:creationId xmlns:p14="http://schemas.microsoft.com/office/powerpoint/2010/main" val="1965333230"/>
      </p:ext>
    </p:extLst>
  </p:cSld>
  <p:clrMapOvr>
    <a:masterClrMapping/>
  </p:clrMapOvr>
  <mc:AlternateContent xmlns:mc="http://schemas.openxmlformats.org/markup-compatibility/2006" xmlns:p14="http://schemas.microsoft.com/office/powerpoint/2010/main">
    <mc:Choice Requires="p14">
      <p:transition spd="slow" p14:dur="2000" advTm="2308"/>
    </mc:Choice>
    <mc:Fallback xmlns="">
      <p:transition spd="slow" advTm="2308"/>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Imagem 4">
            <a:extLst>
              <a:ext uri="{FF2B5EF4-FFF2-40B4-BE49-F238E27FC236}">
                <a16:creationId xmlns:a16="http://schemas.microsoft.com/office/drawing/2014/main" id="{5EB08BEC-3939-8346-9FD1-27BFA6D71099}"/>
              </a:ext>
            </a:extLst>
          </p:cNvPr>
          <p:cNvPicPr>
            <a:picLocks noChangeAspect="1"/>
          </p:cNvPicPr>
          <p:nvPr/>
        </p:nvPicPr>
        <p:blipFill rotWithShape="1">
          <a:blip r:embed="rId3">
            <a:extLst>
              <a:ext uri="{28A0092B-C50C-407E-A947-70E740481C1C}">
                <a14:useLocalDpi xmlns:a14="http://schemas.microsoft.com/office/drawing/2010/main" val="0"/>
              </a:ext>
            </a:extLst>
          </a:blip>
          <a:srcRect t="8170" b="39702"/>
          <a:stretch/>
        </p:blipFill>
        <p:spPr>
          <a:xfrm>
            <a:off x="2704426" y="0"/>
            <a:ext cx="8766899" cy="6858000"/>
          </a:xfrm>
          <a:prstGeom prst="rect">
            <a:avLst/>
          </a:prstGeom>
        </p:spPr>
      </p:pic>
      <p:pic>
        <p:nvPicPr>
          <p:cNvPr id="14" name="Imagem 13">
            <a:extLst>
              <a:ext uri="{FF2B5EF4-FFF2-40B4-BE49-F238E27FC236}">
                <a16:creationId xmlns:a16="http://schemas.microsoft.com/office/drawing/2014/main" id="{E2C88A85-1AF5-D643-B664-E47C10D7F6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52100" y="0"/>
            <a:ext cx="1739900" cy="6858000"/>
          </a:xfrm>
          <a:prstGeom prst="rect">
            <a:avLst/>
          </a:prstGeom>
        </p:spPr>
      </p:pic>
      <p:pic>
        <p:nvPicPr>
          <p:cNvPr id="4" name="Imagem 3">
            <a:extLst>
              <a:ext uri="{FF2B5EF4-FFF2-40B4-BE49-F238E27FC236}">
                <a16:creationId xmlns:a16="http://schemas.microsoft.com/office/drawing/2014/main" id="{EEA209F8-B449-2B4F-A419-21590F57D99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6657" y="5431536"/>
            <a:ext cx="2018626" cy="1426464"/>
          </a:xfrm>
          <a:prstGeom prst="rect">
            <a:avLst/>
          </a:prstGeom>
        </p:spPr>
      </p:pic>
      <p:sp>
        <p:nvSpPr>
          <p:cNvPr id="6" name="CaixaDeTexto 5">
            <a:extLst>
              <a:ext uri="{FF2B5EF4-FFF2-40B4-BE49-F238E27FC236}">
                <a16:creationId xmlns:a16="http://schemas.microsoft.com/office/drawing/2014/main" id="{02048E22-805B-B646-B0C0-C4A2DB94B3C8}"/>
              </a:ext>
            </a:extLst>
          </p:cNvPr>
          <p:cNvSpPr txBox="1"/>
          <p:nvPr/>
        </p:nvSpPr>
        <p:spPr>
          <a:xfrm>
            <a:off x="685800" y="2086928"/>
            <a:ext cx="4964943" cy="3477875"/>
          </a:xfrm>
          <a:prstGeom prst="rect">
            <a:avLst/>
          </a:prstGeom>
          <a:noFill/>
        </p:spPr>
        <p:txBody>
          <a:bodyPr wrap="square" rtlCol="0">
            <a:spAutoFit/>
          </a:bodyPr>
          <a:lstStyle/>
          <a:p>
            <a:pPr marL="342900" indent="-342900" defTabSz="931774">
              <a:buFont typeface="Arial" panose="020B0604020202020204" pitchFamily="34" charset="0"/>
              <a:buChar char="•"/>
              <a:defRPr/>
            </a:pPr>
            <a:r>
              <a:rPr lang="en-US" sz="2000" dirty="0">
                <a:solidFill>
                  <a:schemeClr val="tx1">
                    <a:lumMod val="65000"/>
                    <a:lumOff val="35000"/>
                  </a:schemeClr>
                </a:solidFill>
                <a:latin typeface="Avenir Book" panose="02000503020000020003" pitchFamily="2" charset="0"/>
              </a:rPr>
              <a:t>How do I demonstrate that I value my sleep? </a:t>
            </a:r>
          </a:p>
          <a:p>
            <a:pPr marL="342900" indent="-342900" defTabSz="931774">
              <a:buFont typeface="Arial" panose="020B0604020202020204" pitchFamily="34" charset="0"/>
              <a:buChar char="•"/>
              <a:defRPr/>
            </a:pPr>
            <a:endParaRPr lang="en-US" sz="2000" dirty="0">
              <a:solidFill>
                <a:schemeClr val="tx1">
                  <a:lumMod val="65000"/>
                  <a:lumOff val="35000"/>
                </a:schemeClr>
              </a:solidFill>
              <a:latin typeface="Avenir Book" panose="02000503020000020003" pitchFamily="2" charset="0"/>
            </a:endParaRPr>
          </a:p>
          <a:p>
            <a:pPr marL="342900" indent="-342900" defTabSz="931774">
              <a:buFont typeface="Arial" panose="020B0604020202020204" pitchFamily="34" charset="0"/>
              <a:buChar char="•"/>
              <a:defRPr/>
            </a:pPr>
            <a:r>
              <a:rPr lang="en-US" sz="2000" dirty="0">
                <a:solidFill>
                  <a:schemeClr val="tx1">
                    <a:lumMod val="65000"/>
                    <a:lumOff val="35000"/>
                  </a:schemeClr>
                </a:solidFill>
                <a:latin typeface="Avenir Book" panose="02000503020000020003" pitchFamily="2" charset="0"/>
              </a:rPr>
              <a:t>What choices do I have to make in order to get adequate and restful sleep? </a:t>
            </a:r>
          </a:p>
          <a:p>
            <a:pPr marL="342900" indent="-342900" defTabSz="931774">
              <a:buFont typeface="Arial" panose="020B0604020202020204" pitchFamily="34" charset="0"/>
              <a:buChar char="•"/>
              <a:defRPr/>
            </a:pPr>
            <a:endParaRPr lang="en-US" sz="2000" dirty="0">
              <a:solidFill>
                <a:schemeClr val="tx1">
                  <a:lumMod val="65000"/>
                  <a:lumOff val="35000"/>
                </a:schemeClr>
              </a:solidFill>
              <a:latin typeface="Avenir Book" panose="02000503020000020003" pitchFamily="2" charset="0"/>
            </a:endParaRPr>
          </a:p>
          <a:p>
            <a:pPr marL="342900" indent="-342900" defTabSz="931774">
              <a:buFont typeface="Arial" panose="020B0604020202020204" pitchFamily="34" charset="0"/>
              <a:buChar char="•"/>
              <a:defRPr/>
            </a:pPr>
            <a:r>
              <a:rPr lang="en-US" sz="2000" dirty="0">
                <a:solidFill>
                  <a:schemeClr val="tx1">
                    <a:lumMod val="65000"/>
                    <a:lumOff val="35000"/>
                  </a:schemeClr>
                </a:solidFill>
                <a:latin typeface="Avenir Book" panose="02000503020000020003" pitchFamily="2" charset="0"/>
              </a:rPr>
              <a:t>Should I choose to get up at the same time on weekends as I do during the week so that I establish good-habit patterns?</a:t>
            </a:r>
          </a:p>
        </p:txBody>
      </p:sp>
      <p:sp>
        <p:nvSpPr>
          <p:cNvPr id="8" name="CaixaDeTexto 7">
            <a:extLst>
              <a:ext uri="{FF2B5EF4-FFF2-40B4-BE49-F238E27FC236}">
                <a16:creationId xmlns:a16="http://schemas.microsoft.com/office/drawing/2014/main" id="{856DB3CB-E36E-3E40-B1DD-D1056E87275E}"/>
              </a:ext>
            </a:extLst>
          </p:cNvPr>
          <p:cNvSpPr txBox="1"/>
          <p:nvPr/>
        </p:nvSpPr>
        <p:spPr>
          <a:xfrm>
            <a:off x="618744" y="609600"/>
            <a:ext cx="4562856" cy="1477328"/>
          </a:xfrm>
          <a:prstGeom prst="rect">
            <a:avLst/>
          </a:prstGeom>
          <a:noFill/>
        </p:spPr>
        <p:txBody>
          <a:bodyPr wrap="square" rtlCol="0">
            <a:spAutoFit/>
          </a:bodyPr>
          <a:lstStyle/>
          <a:p>
            <a:r>
              <a:rPr lang="en-US" sz="3600" b="1" dirty="0">
                <a:solidFill>
                  <a:schemeClr val="tx1">
                    <a:lumMod val="75000"/>
                    <a:lumOff val="25000"/>
                  </a:schemeClr>
                </a:solidFill>
                <a:latin typeface="Avenir Heavy" panose="02000503020000020003" pitchFamily="2" charset="0"/>
              </a:rPr>
              <a:t>LIFE APPLICATION QUESTIONS</a:t>
            </a:r>
          </a:p>
          <a:p>
            <a:endParaRPr lang="pt-BR" dirty="0">
              <a:solidFill>
                <a:schemeClr val="tx1">
                  <a:lumMod val="75000"/>
                  <a:lumOff val="25000"/>
                </a:schemeClr>
              </a:solidFill>
            </a:endParaRPr>
          </a:p>
        </p:txBody>
      </p:sp>
    </p:spTree>
    <p:extLst>
      <p:ext uri="{BB962C8B-B14F-4D97-AF65-F5344CB8AC3E}">
        <p14:creationId xmlns:p14="http://schemas.microsoft.com/office/powerpoint/2010/main" val="680339102"/>
      </p:ext>
    </p:extLst>
  </p:cSld>
  <p:clrMapOvr>
    <a:masterClrMapping/>
  </p:clrMapOvr>
  <mc:AlternateContent xmlns:mc="http://schemas.openxmlformats.org/markup-compatibility/2006" xmlns:p14="http://schemas.microsoft.com/office/powerpoint/2010/main">
    <mc:Choice Requires="p14">
      <p:transition spd="slow" p14:dur="2000" advTm="2308"/>
    </mc:Choice>
    <mc:Fallback xmlns="">
      <p:transition spd="slow" advTm="2308"/>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Imagem 4">
            <a:extLst>
              <a:ext uri="{FF2B5EF4-FFF2-40B4-BE49-F238E27FC236}">
                <a16:creationId xmlns:a16="http://schemas.microsoft.com/office/drawing/2014/main" id="{5EB08BEC-3939-8346-9FD1-27BFA6D71099}"/>
              </a:ext>
            </a:extLst>
          </p:cNvPr>
          <p:cNvPicPr>
            <a:picLocks noChangeAspect="1"/>
          </p:cNvPicPr>
          <p:nvPr/>
        </p:nvPicPr>
        <p:blipFill rotWithShape="1">
          <a:blip r:embed="rId3">
            <a:extLst>
              <a:ext uri="{28A0092B-C50C-407E-A947-70E740481C1C}">
                <a14:useLocalDpi xmlns:a14="http://schemas.microsoft.com/office/drawing/2010/main" val="0"/>
              </a:ext>
            </a:extLst>
          </a:blip>
          <a:srcRect t="8170" b="39702"/>
          <a:stretch/>
        </p:blipFill>
        <p:spPr>
          <a:xfrm>
            <a:off x="2704426" y="0"/>
            <a:ext cx="8766899" cy="6858000"/>
          </a:xfrm>
          <a:prstGeom prst="rect">
            <a:avLst/>
          </a:prstGeom>
        </p:spPr>
      </p:pic>
      <p:pic>
        <p:nvPicPr>
          <p:cNvPr id="14" name="Imagem 13">
            <a:extLst>
              <a:ext uri="{FF2B5EF4-FFF2-40B4-BE49-F238E27FC236}">
                <a16:creationId xmlns:a16="http://schemas.microsoft.com/office/drawing/2014/main" id="{E2C88A85-1AF5-D643-B664-E47C10D7F6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52100" y="0"/>
            <a:ext cx="1739900" cy="6858000"/>
          </a:xfrm>
          <a:prstGeom prst="rect">
            <a:avLst/>
          </a:prstGeom>
        </p:spPr>
      </p:pic>
      <p:pic>
        <p:nvPicPr>
          <p:cNvPr id="4" name="Imagem 3">
            <a:extLst>
              <a:ext uri="{FF2B5EF4-FFF2-40B4-BE49-F238E27FC236}">
                <a16:creationId xmlns:a16="http://schemas.microsoft.com/office/drawing/2014/main" id="{EEA209F8-B449-2B4F-A419-21590F57D99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6657" y="5431536"/>
            <a:ext cx="2018626" cy="1426464"/>
          </a:xfrm>
          <a:prstGeom prst="rect">
            <a:avLst/>
          </a:prstGeom>
        </p:spPr>
      </p:pic>
      <p:sp>
        <p:nvSpPr>
          <p:cNvPr id="6" name="CaixaDeTexto 5">
            <a:extLst>
              <a:ext uri="{FF2B5EF4-FFF2-40B4-BE49-F238E27FC236}">
                <a16:creationId xmlns:a16="http://schemas.microsoft.com/office/drawing/2014/main" id="{02048E22-805B-B646-B0C0-C4A2DB94B3C8}"/>
              </a:ext>
            </a:extLst>
          </p:cNvPr>
          <p:cNvSpPr txBox="1"/>
          <p:nvPr/>
        </p:nvSpPr>
        <p:spPr>
          <a:xfrm>
            <a:off x="685801" y="2772728"/>
            <a:ext cx="4343400" cy="2246769"/>
          </a:xfrm>
          <a:prstGeom prst="rect">
            <a:avLst/>
          </a:prstGeom>
          <a:noFill/>
        </p:spPr>
        <p:txBody>
          <a:bodyPr wrap="square" rtlCol="0">
            <a:spAutoFit/>
          </a:bodyPr>
          <a:lstStyle/>
          <a:p>
            <a:pPr marL="342900" indent="-342900" defTabSz="931774">
              <a:buFont typeface="Arial" panose="020B0604020202020204" pitchFamily="34" charset="0"/>
              <a:buChar char="•"/>
              <a:defRPr/>
            </a:pPr>
            <a:r>
              <a:rPr lang="en-US" sz="2000" dirty="0">
                <a:solidFill>
                  <a:schemeClr val="tx1">
                    <a:lumMod val="65000"/>
                    <a:lumOff val="35000"/>
                  </a:schemeClr>
                </a:solidFill>
                <a:latin typeface="Avenir Book" panose="02000503020000020003" pitchFamily="2" charset="0"/>
              </a:rPr>
              <a:t>What arrangements in my bedroom do I have to change to foster better sleep? </a:t>
            </a:r>
          </a:p>
          <a:p>
            <a:pPr marL="342900" indent="-342900" defTabSz="931774">
              <a:buFont typeface="Arial" panose="020B0604020202020204" pitchFamily="34" charset="0"/>
              <a:buChar char="•"/>
              <a:defRPr/>
            </a:pPr>
            <a:endParaRPr lang="en-US" sz="2000" dirty="0">
              <a:solidFill>
                <a:schemeClr val="tx1">
                  <a:lumMod val="65000"/>
                  <a:lumOff val="35000"/>
                </a:schemeClr>
              </a:solidFill>
              <a:latin typeface="Avenir Book" panose="02000503020000020003" pitchFamily="2" charset="0"/>
            </a:endParaRPr>
          </a:p>
          <a:p>
            <a:pPr marL="342900" indent="-342900" defTabSz="931774">
              <a:buFont typeface="Arial" panose="020B0604020202020204" pitchFamily="34" charset="0"/>
              <a:buChar char="•"/>
              <a:defRPr/>
            </a:pPr>
            <a:r>
              <a:rPr lang="en-US" sz="2000" dirty="0">
                <a:solidFill>
                  <a:schemeClr val="tx1">
                    <a:lumMod val="65000"/>
                    <a:lumOff val="35000"/>
                  </a:schemeClr>
                </a:solidFill>
                <a:latin typeface="Avenir Book" panose="02000503020000020003" pitchFamily="2" charset="0"/>
              </a:rPr>
              <a:t>How can I make a decided choice to put my trust in God and leave my burdens with Him?</a:t>
            </a:r>
          </a:p>
        </p:txBody>
      </p:sp>
      <p:sp>
        <p:nvSpPr>
          <p:cNvPr id="8" name="CaixaDeTexto 7">
            <a:extLst>
              <a:ext uri="{FF2B5EF4-FFF2-40B4-BE49-F238E27FC236}">
                <a16:creationId xmlns:a16="http://schemas.microsoft.com/office/drawing/2014/main" id="{856DB3CB-E36E-3E40-B1DD-D1056E87275E}"/>
              </a:ext>
            </a:extLst>
          </p:cNvPr>
          <p:cNvSpPr txBox="1"/>
          <p:nvPr/>
        </p:nvSpPr>
        <p:spPr>
          <a:xfrm>
            <a:off x="618744" y="1295400"/>
            <a:ext cx="4562856" cy="1477328"/>
          </a:xfrm>
          <a:prstGeom prst="rect">
            <a:avLst/>
          </a:prstGeom>
          <a:noFill/>
        </p:spPr>
        <p:txBody>
          <a:bodyPr wrap="square" rtlCol="0">
            <a:spAutoFit/>
          </a:bodyPr>
          <a:lstStyle/>
          <a:p>
            <a:r>
              <a:rPr lang="en-US" sz="3600" b="1" dirty="0">
                <a:solidFill>
                  <a:schemeClr val="tx1">
                    <a:lumMod val="75000"/>
                    <a:lumOff val="25000"/>
                  </a:schemeClr>
                </a:solidFill>
                <a:latin typeface="Avenir Heavy" panose="02000503020000020003" pitchFamily="2" charset="0"/>
              </a:rPr>
              <a:t>LIFE APPLICATION QUESTIONS</a:t>
            </a:r>
          </a:p>
          <a:p>
            <a:endParaRPr lang="pt-BR" dirty="0">
              <a:solidFill>
                <a:schemeClr val="tx1">
                  <a:lumMod val="75000"/>
                  <a:lumOff val="25000"/>
                </a:schemeClr>
              </a:solidFill>
            </a:endParaRPr>
          </a:p>
        </p:txBody>
      </p:sp>
    </p:spTree>
    <p:extLst>
      <p:ext uri="{BB962C8B-B14F-4D97-AF65-F5344CB8AC3E}">
        <p14:creationId xmlns:p14="http://schemas.microsoft.com/office/powerpoint/2010/main" val="3810825220"/>
      </p:ext>
    </p:extLst>
  </p:cSld>
  <p:clrMapOvr>
    <a:masterClrMapping/>
  </p:clrMapOvr>
  <mc:AlternateContent xmlns:mc="http://schemas.openxmlformats.org/markup-compatibility/2006" xmlns:p14="http://schemas.microsoft.com/office/powerpoint/2010/main">
    <mc:Choice Requires="p14">
      <p:transition spd="slow" p14:dur="2000" advTm="2308"/>
    </mc:Choice>
    <mc:Fallback xmlns="">
      <p:transition spd="slow" advTm="2308"/>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2B2E3842-BA63-2748-A58E-F68DF848F2EC}"/>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3151056" y="0"/>
            <a:ext cx="9156492" cy="6858000"/>
          </a:xfrm>
          <a:prstGeom prst="rect">
            <a:avLst/>
          </a:prstGeom>
        </p:spPr>
      </p:pic>
      <p:pic>
        <p:nvPicPr>
          <p:cNvPr id="14" name="Imagem 13">
            <a:extLst>
              <a:ext uri="{FF2B5EF4-FFF2-40B4-BE49-F238E27FC236}">
                <a16:creationId xmlns:a16="http://schemas.microsoft.com/office/drawing/2014/main" id="{E2C88A85-1AF5-D643-B664-E47C10D7F60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52100" y="0"/>
            <a:ext cx="1739900" cy="6858000"/>
          </a:xfrm>
          <a:prstGeom prst="rect">
            <a:avLst/>
          </a:prstGeom>
        </p:spPr>
      </p:pic>
      <p:pic>
        <p:nvPicPr>
          <p:cNvPr id="4" name="Imagem 3">
            <a:extLst>
              <a:ext uri="{FF2B5EF4-FFF2-40B4-BE49-F238E27FC236}">
                <a16:creationId xmlns:a16="http://schemas.microsoft.com/office/drawing/2014/main" id="{EEA209F8-B449-2B4F-A419-21590F57D99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6657" y="5431536"/>
            <a:ext cx="2018626" cy="1426464"/>
          </a:xfrm>
          <a:prstGeom prst="rect">
            <a:avLst/>
          </a:prstGeom>
        </p:spPr>
      </p:pic>
      <p:sp>
        <p:nvSpPr>
          <p:cNvPr id="6" name="CaixaDeTexto 5">
            <a:extLst>
              <a:ext uri="{FF2B5EF4-FFF2-40B4-BE49-F238E27FC236}">
                <a16:creationId xmlns:a16="http://schemas.microsoft.com/office/drawing/2014/main" id="{02048E22-805B-B646-B0C0-C4A2DB94B3C8}"/>
              </a:ext>
            </a:extLst>
          </p:cNvPr>
          <p:cNvSpPr txBox="1"/>
          <p:nvPr/>
        </p:nvSpPr>
        <p:spPr>
          <a:xfrm>
            <a:off x="685801" y="2772728"/>
            <a:ext cx="4343400" cy="2246769"/>
          </a:xfrm>
          <a:prstGeom prst="rect">
            <a:avLst/>
          </a:prstGeom>
          <a:noFill/>
        </p:spPr>
        <p:txBody>
          <a:bodyPr wrap="square" rtlCol="0">
            <a:spAutoFit/>
          </a:bodyPr>
          <a:lstStyle/>
          <a:p>
            <a:pPr marL="342900" indent="-342900" defTabSz="931774">
              <a:buFont typeface="Arial" panose="020B0604020202020204" pitchFamily="34" charset="0"/>
              <a:buChar char="•"/>
              <a:defRPr/>
            </a:pPr>
            <a:r>
              <a:rPr lang="en-US" sz="2000" dirty="0">
                <a:solidFill>
                  <a:schemeClr val="tx1">
                    <a:lumMod val="65000"/>
                    <a:lumOff val="35000"/>
                  </a:schemeClr>
                </a:solidFill>
                <a:latin typeface="Avenir Book" panose="02000503020000020003" pitchFamily="2" charset="0"/>
              </a:rPr>
              <a:t>In what ways do I show that I value the rest that the Sabbath offers? </a:t>
            </a:r>
          </a:p>
          <a:p>
            <a:pPr marL="342900" indent="-342900" defTabSz="931774">
              <a:buFont typeface="Arial" panose="020B0604020202020204" pitchFamily="34" charset="0"/>
              <a:buChar char="•"/>
              <a:defRPr/>
            </a:pPr>
            <a:endParaRPr lang="en-US" sz="2000" dirty="0">
              <a:solidFill>
                <a:schemeClr val="tx1">
                  <a:lumMod val="65000"/>
                  <a:lumOff val="35000"/>
                </a:schemeClr>
              </a:solidFill>
              <a:latin typeface="Avenir Book" panose="02000503020000020003" pitchFamily="2" charset="0"/>
            </a:endParaRPr>
          </a:p>
          <a:p>
            <a:pPr marL="342900" indent="-342900" defTabSz="931774">
              <a:buFont typeface="Arial" panose="020B0604020202020204" pitchFamily="34" charset="0"/>
              <a:buChar char="•"/>
              <a:defRPr/>
            </a:pPr>
            <a:r>
              <a:rPr lang="en-US" sz="2000" dirty="0">
                <a:solidFill>
                  <a:schemeClr val="tx1">
                    <a:lumMod val="65000"/>
                    <a:lumOff val="35000"/>
                  </a:schemeClr>
                </a:solidFill>
                <a:latin typeface="Avenir Book" panose="02000503020000020003" pitchFamily="2" charset="0"/>
              </a:rPr>
              <a:t>Do I use the Sabbath hours to catch up on my sleep debt from a week of bad choices?</a:t>
            </a:r>
          </a:p>
        </p:txBody>
      </p:sp>
      <p:sp>
        <p:nvSpPr>
          <p:cNvPr id="8" name="CaixaDeTexto 7">
            <a:extLst>
              <a:ext uri="{FF2B5EF4-FFF2-40B4-BE49-F238E27FC236}">
                <a16:creationId xmlns:a16="http://schemas.microsoft.com/office/drawing/2014/main" id="{856DB3CB-E36E-3E40-B1DD-D1056E87275E}"/>
              </a:ext>
            </a:extLst>
          </p:cNvPr>
          <p:cNvSpPr txBox="1"/>
          <p:nvPr/>
        </p:nvSpPr>
        <p:spPr>
          <a:xfrm>
            <a:off x="618744" y="1295400"/>
            <a:ext cx="4562856" cy="1477328"/>
          </a:xfrm>
          <a:prstGeom prst="rect">
            <a:avLst/>
          </a:prstGeom>
          <a:noFill/>
        </p:spPr>
        <p:txBody>
          <a:bodyPr wrap="square" rtlCol="0">
            <a:spAutoFit/>
          </a:bodyPr>
          <a:lstStyle/>
          <a:p>
            <a:r>
              <a:rPr lang="en-US" sz="3600" b="1" dirty="0">
                <a:solidFill>
                  <a:schemeClr val="tx1">
                    <a:lumMod val="75000"/>
                    <a:lumOff val="25000"/>
                  </a:schemeClr>
                </a:solidFill>
                <a:latin typeface="Avenir Heavy" panose="02000503020000020003" pitchFamily="2" charset="0"/>
              </a:rPr>
              <a:t>LIFE APPLICATION QUESTIONS</a:t>
            </a:r>
          </a:p>
          <a:p>
            <a:endParaRPr lang="pt-BR" dirty="0">
              <a:solidFill>
                <a:schemeClr val="tx1">
                  <a:lumMod val="75000"/>
                  <a:lumOff val="25000"/>
                </a:schemeClr>
              </a:solidFill>
            </a:endParaRPr>
          </a:p>
        </p:txBody>
      </p:sp>
    </p:spTree>
    <p:extLst>
      <p:ext uri="{BB962C8B-B14F-4D97-AF65-F5344CB8AC3E}">
        <p14:creationId xmlns:p14="http://schemas.microsoft.com/office/powerpoint/2010/main" val="1118825226"/>
      </p:ext>
    </p:extLst>
  </p:cSld>
  <p:clrMapOvr>
    <a:masterClrMapping/>
  </p:clrMapOvr>
  <mc:AlternateContent xmlns:mc="http://schemas.openxmlformats.org/markup-compatibility/2006" xmlns:p14="http://schemas.microsoft.com/office/powerpoint/2010/main">
    <mc:Choice Requires="p14">
      <p:transition spd="slow" p14:dur="2000" advTm="2308"/>
    </mc:Choice>
    <mc:Fallback xmlns="">
      <p:transition spd="slow" advTm="2308"/>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 name="Imagem 13">
            <a:extLst>
              <a:ext uri="{FF2B5EF4-FFF2-40B4-BE49-F238E27FC236}">
                <a16:creationId xmlns:a16="http://schemas.microsoft.com/office/drawing/2014/main" id="{E2C88A85-1AF5-D643-B664-E47C10D7F6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52100" y="0"/>
            <a:ext cx="1739900" cy="6858000"/>
          </a:xfrm>
          <a:prstGeom prst="rect">
            <a:avLst/>
          </a:prstGeom>
        </p:spPr>
      </p:pic>
      <p:pic>
        <p:nvPicPr>
          <p:cNvPr id="4" name="Imagem 3">
            <a:extLst>
              <a:ext uri="{FF2B5EF4-FFF2-40B4-BE49-F238E27FC236}">
                <a16:creationId xmlns:a16="http://schemas.microsoft.com/office/drawing/2014/main" id="{EEA209F8-B449-2B4F-A419-21590F57D9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6657" y="5431536"/>
            <a:ext cx="2018626" cy="1426464"/>
          </a:xfrm>
          <a:prstGeom prst="rect">
            <a:avLst/>
          </a:prstGeom>
        </p:spPr>
      </p:pic>
      <p:sp>
        <p:nvSpPr>
          <p:cNvPr id="6" name="CaixaDeTexto 5">
            <a:extLst>
              <a:ext uri="{FF2B5EF4-FFF2-40B4-BE49-F238E27FC236}">
                <a16:creationId xmlns:a16="http://schemas.microsoft.com/office/drawing/2014/main" id="{02048E22-805B-B646-B0C0-C4A2DB94B3C8}"/>
              </a:ext>
            </a:extLst>
          </p:cNvPr>
          <p:cNvSpPr txBox="1"/>
          <p:nvPr/>
        </p:nvSpPr>
        <p:spPr>
          <a:xfrm>
            <a:off x="685800" y="2819400"/>
            <a:ext cx="3352800" cy="954107"/>
          </a:xfrm>
          <a:prstGeom prst="rect">
            <a:avLst/>
          </a:prstGeom>
          <a:noFill/>
        </p:spPr>
        <p:txBody>
          <a:bodyPr wrap="square" rtlCol="0">
            <a:spAutoFit/>
          </a:bodyPr>
          <a:lstStyle/>
          <a:p>
            <a:pPr defTabSz="931774">
              <a:defRPr/>
            </a:pPr>
            <a:r>
              <a:rPr lang="en-US" sz="2800" dirty="0">
                <a:solidFill>
                  <a:schemeClr val="tx1">
                    <a:lumMod val="65000"/>
                    <a:lumOff val="35000"/>
                  </a:schemeClr>
                </a:solidFill>
                <a:latin typeface="Avenir Book" panose="02000503020000020003" pitchFamily="2" charset="0"/>
              </a:rPr>
              <a:t>Tired people become inefficient</a:t>
            </a:r>
          </a:p>
        </p:txBody>
      </p:sp>
      <p:pic>
        <p:nvPicPr>
          <p:cNvPr id="3" name="Imagem 2">
            <a:extLst>
              <a:ext uri="{FF2B5EF4-FFF2-40B4-BE49-F238E27FC236}">
                <a16:creationId xmlns:a16="http://schemas.microsoft.com/office/drawing/2014/main" id="{A995CFC1-E909-DB40-86D0-59F8BC2CE54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86200" y="0"/>
            <a:ext cx="5766955" cy="6858000"/>
          </a:xfrm>
          <a:prstGeom prst="rect">
            <a:avLst/>
          </a:prstGeom>
        </p:spPr>
      </p:pic>
    </p:spTree>
    <p:extLst>
      <p:ext uri="{BB962C8B-B14F-4D97-AF65-F5344CB8AC3E}">
        <p14:creationId xmlns:p14="http://schemas.microsoft.com/office/powerpoint/2010/main" val="4366491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2B2E3842-BA63-2748-A58E-F68DF848F2EC}"/>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3151056" y="0"/>
            <a:ext cx="9156492" cy="6858000"/>
          </a:xfrm>
          <a:prstGeom prst="rect">
            <a:avLst/>
          </a:prstGeom>
        </p:spPr>
      </p:pic>
      <p:pic>
        <p:nvPicPr>
          <p:cNvPr id="14" name="Imagem 13">
            <a:extLst>
              <a:ext uri="{FF2B5EF4-FFF2-40B4-BE49-F238E27FC236}">
                <a16:creationId xmlns:a16="http://schemas.microsoft.com/office/drawing/2014/main" id="{E2C88A85-1AF5-D643-B664-E47C10D7F60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52100" y="0"/>
            <a:ext cx="1739900" cy="6858000"/>
          </a:xfrm>
          <a:prstGeom prst="rect">
            <a:avLst/>
          </a:prstGeom>
        </p:spPr>
      </p:pic>
      <p:pic>
        <p:nvPicPr>
          <p:cNvPr id="4" name="Imagem 3">
            <a:extLst>
              <a:ext uri="{FF2B5EF4-FFF2-40B4-BE49-F238E27FC236}">
                <a16:creationId xmlns:a16="http://schemas.microsoft.com/office/drawing/2014/main" id="{EEA209F8-B449-2B4F-A419-21590F57D99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6657" y="5431536"/>
            <a:ext cx="2018626" cy="1426464"/>
          </a:xfrm>
          <a:prstGeom prst="rect">
            <a:avLst/>
          </a:prstGeom>
        </p:spPr>
      </p:pic>
      <p:sp>
        <p:nvSpPr>
          <p:cNvPr id="6" name="CaixaDeTexto 5">
            <a:extLst>
              <a:ext uri="{FF2B5EF4-FFF2-40B4-BE49-F238E27FC236}">
                <a16:creationId xmlns:a16="http://schemas.microsoft.com/office/drawing/2014/main" id="{02048E22-805B-B646-B0C0-C4A2DB94B3C8}"/>
              </a:ext>
            </a:extLst>
          </p:cNvPr>
          <p:cNvSpPr txBox="1"/>
          <p:nvPr/>
        </p:nvSpPr>
        <p:spPr>
          <a:xfrm>
            <a:off x="685801" y="2772728"/>
            <a:ext cx="4343400" cy="1938992"/>
          </a:xfrm>
          <a:prstGeom prst="rect">
            <a:avLst/>
          </a:prstGeom>
          <a:noFill/>
        </p:spPr>
        <p:txBody>
          <a:bodyPr wrap="square" rtlCol="0">
            <a:spAutoFit/>
          </a:bodyPr>
          <a:lstStyle/>
          <a:p>
            <a:pPr marL="342900" indent="-342900" defTabSz="931774">
              <a:buFont typeface="Arial" panose="020B0604020202020204" pitchFamily="34" charset="0"/>
              <a:buChar char="•"/>
              <a:defRPr/>
            </a:pPr>
            <a:r>
              <a:rPr lang="en-US" sz="2000" dirty="0">
                <a:solidFill>
                  <a:schemeClr val="tx1">
                    <a:lumMod val="65000"/>
                    <a:lumOff val="35000"/>
                  </a:schemeClr>
                </a:solidFill>
                <a:latin typeface="Avenir Book" panose="02000503020000020003" pitchFamily="2" charset="0"/>
              </a:rPr>
              <a:t>Or do I enjoy the same type of rest that God took after Creation-a rest from work in order to spend time in growing my relationships with God, family, and community?</a:t>
            </a:r>
          </a:p>
        </p:txBody>
      </p:sp>
      <p:sp>
        <p:nvSpPr>
          <p:cNvPr id="8" name="CaixaDeTexto 7">
            <a:extLst>
              <a:ext uri="{FF2B5EF4-FFF2-40B4-BE49-F238E27FC236}">
                <a16:creationId xmlns:a16="http://schemas.microsoft.com/office/drawing/2014/main" id="{856DB3CB-E36E-3E40-B1DD-D1056E87275E}"/>
              </a:ext>
            </a:extLst>
          </p:cNvPr>
          <p:cNvSpPr txBox="1"/>
          <p:nvPr/>
        </p:nvSpPr>
        <p:spPr>
          <a:xfrm>
            <a:off x="618744" y="1295400"/>
            <a:ext cx="4562856" cy="1477328"/>
          </a:xfrm>
          <a:prstGeom prst="rect">
            <a:avLst/>
          </a:prstGeom>
          <a:noFill/>
        </p:spPr>
        <p:txBody>
          <a:bodyPr wrap="square" rtlCol="0">
            <a:spAutoFit/>
          </a:bodyPr>
          <a:lstStyle/>
          <a:p>
            <a:r>
              <a:rPr lang="en-US" sz="3600" b="1" dirty="0">
                <a:solidFill>
                  <a:schemeClr val="tx1">
                    <a:lumMod val="75000"/>
                    <a:lumOff val="25000"/>
                  </a:schemeClr>
                </a:solidFill>
                <a:latin typeface="Avenir Heavy" panose="02000503020000020003" pitchFamily="2" charset="0"/>
              </a:rPr>
              <a:t>LIFE APPLICATION QUESTIONS</a:t>
            </a:r>
          </a:p>
          <a:p>
            <a:endParaRPr lang="pt-BR" dirty="0">
              <a:solidFill>
                <a:schemeClr val="tx1">
                  <a:lumMod val="75000"/>
                  <a:lumOff val="25000"/>
                </a:schemeClr>
              </a:solidFill>
            </a:endParaRPr>
          </a:p>
        </p:txBody>
      </p:sp>
    </p:spTree>
    <p:extLst>
      <p:ext uri="{BB962C8B-B14F-4D97-AF65-F5344CB8AC3E}">
        <p14:creationId xmlns:p14="http://schemas.microsoft.com/office/powerpoint/2010/main" val="2400874234"/>
      </p:ext>
    </p:extLst>
  </p:cSld>
  <p:clrMapOvr>
    <a:masterClrMapping/>
  </p:clrMapOvr>
  <mc:AlternateContent xmlns:mc="http://schemas.openxmlformats.org/markup-compatibility/2006" xmlns:p14="http://schemas.microsoft.com/office/powerpoint/2010/main">
    <mc:Choice Requires="p14">
      <p:transition spd="slow" p14:dur="2000" advTm="2308"/>
    </mc:Choice>
    <mc:Fallback xmlns="">
      <p:transition spd="slow" advTm="2308"/>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 name="Imagem 13">
            <a:extLst>
              <a:ext uri="{FF2B5EF4-FFF2-40B4-BE49-F238E27FC236}">
                <a16:creationId xmlns:a16="http://schemas.microsoft.com/office/drawing/2014/main" id="{E2C88A85-1AF5-D643-B664-E47C10D7F6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52100" y="0"/>
            <a:ext cx="1739900" cy="6858000"/>
          </a:xfrm>
          <a:prstGeom prst="rect">
            <a:avLst/>
          </a:prstGeom>
        </p:spPr>
      </p:pic>
      <p:pic>
        <p:nvPicPr>
          <p:cNvPr id="4" name="Imagem 3">
            <a:extLst>
              <a:ext uri="{FF2B5EF4-FFF2-40B4-BE49-F238E27FC236}">
                <a16:creationId xmlns:a16="http://schemas.microsoft.com/office/drawing/2014/main" id="{EEA209F8-B449-2B4F-A419-21590F57D9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6657" y="5431536"/>
            <a:ext cx="2018626" cy="1426464"/>
          </a:xfrm>
          <a:prstGeom prst="rect">
            <a:avLst/>
          </a:prstGeom>
        </p:spPr>
      </p:pic>
      <p:sp>
        <p:nvSpPr>
          <p:cNvPr id="6" name="CaixaDeTexto 5">
            <a:extLst>
              <a:ext uri="{FF2B5EF4-FFF2-40B4-BE49-F238E27FC236}">
                <a16:creationId xmlns:a16="http://schemas.microsoft.com/office/drawing/2014/main" id="{02048E22-805B-B646-B0C0-C4A2DB94B3C8}"/>
              </a:ext>
            </a:extLst>
          </p:cNvPr>
          <p:cNvSpPr txBox="1"/>
          <p:nvPr/>
        </p:nvSpPr>
        <p:spPr>
          <a:xfrm>
            <a:off x="685801" y="2467928"/>
            <a:ext cx="3581399" cy="2862322"/>
          </a:xfrm>
          <a:prstGeom prst="rect">
            <a:avLst/>
          </a:prstGeom>
          <a:noFill/>
        </p:spPr>
        <p:txBody>
          <a:bodyPr wrap="square" rtlCol="0">
            <a:spAutoFit/>
          </a:bodyPr>
          <a:lstStyle/>
          <a:p>
            <a:pPr marL="342900" indent="-342900" defTabSz="931774">
              <a:buFont typeface="Arial" panose="020B0604020202020204" pitchFamily="34" charset="0"/>
              <a:buChar char="•"/>
              <a:defRPr/>
            </a:pPr>
            <a:r>
              <a:rPr lang="en-US" sz="2000" dirty="0">
                <a:solidFill>
                  <a:schemeClr val="tx1">
                    <a:lumMod val="65000"/>
                    <a:lumOff val="35000"/>
                  </a:schemeClr>
                </a:solidFill>
                <a:latin typeface="Avenir Book" panose="02000503020000020003" pitchFamily="2" charset="0"/>
              </a:rPr>
              <a:t>Do I use the full vacation time allotted to me? </a:t>
            </a:r>
          </a:p>
          <a:p>
            <a:pPr marL="342900" indent="-342900" defTabSz="931774">
              <a:buFont typeface="Arial" panose="020B0604020202020204" pitchFamily="34" charset="0"/>
              <a:buChar char="•"/>
              <a:defRPr/>
            </a:pPr>
            <a:endParaRPr lang="en-US" sz="2000" dirty="0">
              <a:solidFill>
                <a:schemeClr val="tx1">
                  <a:lumMod val="65000"/>
                  <a:lumOff val="35000"/>
                </a:schemeClr>
              </a:solidFill>
              <a:latin typeface="Avenir Book" panose="02000503020000020003" pitchFamily="2" charset="0"/>
            </a:endParaRPr>
          </a:p>
          <a:p>
            <a:pPr marL="342900" indent="-342900" defTabSz="931774">
              <a:buFont typeface="Arial" panose="020B0604020202020204" pitchFamily="34" charset="0"/>
              <a:buChar char="•"/>
              <a:defRPr/>
            </a:pPr>
            <a:r>
              <a:rPr lang="en-US" sz="2000" dirty="0">
                <a:solidFill>
                  <a:schemeClr val="tx1">
                    <a:lumMod val="65000"/>
                    <a:lumOff val="35000"/>
                  </a:schemeClr>
                </a:solidFill>
                <a:latin typeface="Avenir Book" panose="02000503020000020003" pitchFamily="2" charset="0"/>
              </a:rPr>
              <a:t>How can I best use this time in a balanced way to adequately rejuvenate physically, mentally, emotionally, and spiritually?</a:t>
            </a:r>
          </a:p>
        </p:txBody>
      </p:sp>
      <p:sp>
        <p:nvSpPr>
          <p:cNvPr id="8" name="CaixaDeTexto 7">
            <a:extLst>
              <a:ext uri="{FF2B5EF4-FFF2-40B4-BE49-F238E27FC236}">
                <a16:creationId xmlns:a16="http://schemas.microsoft.com/office/drawing/2014/main" id="{856DB3CB-E36E-3E40-B1DD-D1056E87275E}"/>
              </a:ext>
            </a:extLst>
          </p:cNvPr>
          <p:cNvSpPr txBox="1"/>
          <p:nvPr/>
        </p:nvSpPr>
        <p:spPr>
          <a:xfrm>
            <a:off x="618744" y="990600"/>
            <a:ext cx="4562856" cy="1477328"/>
          </a:xfrm>
          <a:prstGeom prst="rect">
            <a:avLst/>
          </a:prstGeom>
          <a:noFill/>
        </p:spPr>
        <p:txBody>
          <a:bodyPr wrap="square" rtlCol="0">
            <a:spAutoFit/>
          </a:bodyPr>
          <a:lstStyle/>
          <a:p>
            <a:r>
              <a:rPr lang="en-US" sz="3600" b="1" dirty="0">
                <a:solidFill>
                  <a:schemeClr val="tx1">
                    <a:lumMod val="75000"/>
                    <a:lumOff val="25000"/>
                  </a:schemeClr>
                </a:solidFill>
                <a:latin typeface="Avenir Heavy" panose="02000503020000020003" pitchFamily="2" charset="0"/>
              </a:rPr>
              <a:t>LIFE APPLICATION QUESTIONS</a:t>
            </a:r>
          </a:p>
          <a:p>
            <a:endParaRPr lang="pt-BR" dirty="0">
              <a:solidFill>
                <a:schemeClr val="tx1">
                  <a:lumMod val="75000"/>
                  <a:lumOff val="25000"/>
                </a:schemeClr>
              </a:solidFill>
            </a:endParaRPr>
          </a:p>
        </p:txBody>
      </p:sp>
      <p:pic>
        <p:nvPicPr>
          <p:cNvPr id="5" name="Imagem 4">
            <a:extLst>
              <a:ext uri="{FF2B5EF4-FFF2-40B4-BE49-F238E27FC236}">
                <a16:creationId xmlns:a16="http://schemas.microsoft.com/office/drawing/2014/main" id="{F34D178C-B308-8045-BAF5-E50D038A160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05400" y="0"/>
            <a:ext cx="5076366" cy="6858000"/>
          </a:xfrm>
          <a:prstGeom prst="rect">
            <a:avLst/>
          </a:prstGeom>
        </p:spPr>
      </p:pic>
    </p:spTree>
    <p:extLst>
      <p:ext uri="{BB962C8B-B14F-4D97-AF65-F5344CB8AC3E}">
        <p14:creationId xmlns:p14="http://schemas.microsoft.com/office/powerpoint/2010/main" val="2290283828"/>
      </p:ext>
    </p:extLst>
  </p:cSld>
  <p:clrMapOvr>
    <a:masterClrMapping/>
  </p:clrMapOvr>
  <mc:AlternateContent xmlns:mc="http://schemas.openxmlformats.org/markup-compatibility/2006" xmlns:p14="http://schemas.microsoft.com/office/powerpoint/2010/main">
    <mc:Choice Requires="p14">
      <p:transition spd="slow" p14:dur="2000" advTm="2308"/>
    </mc:Choice>
    <mc:Fallback xmlns="">
      <p:transition spd="slow" advTm="2308"/>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 name="Imagem 13">
            <a:extLst>
              <a:ext uri="{FF2B5EF4-FFF2-40B4-BE49-F238E27FC236}">
                <a16:creationId xmlns:a16="http://schemas.microsoft.com/office/drawing/2014/main" id="{E2C88A85-1AF5-D643-B664-E47C10D7F6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52100" y="0"/>
            <a:ext cx="1739900" cy="6858000"/>
          </a:xfrm>
          <a:prstGeom prst="rect">
            <a:avLst/>
          </a:prstGeom>
        </p:spPr>
      </p:pic>
      <p:pic>
        <p:nvPicPr>
          <p:cNvPr id="4" name="Imagem 3">
            <a:extLst>
              <a:ext uri="{FF2B5EF4-FFF2-40B4-BE49-F238E27FC236}">
                <a16:creationId xmlns:a16="http://schemas.microsoft.com/office/drawing/2014/main" id="{EEA209F8-B449-2B4F-A419-21590F57D9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6657" y="5431536"/>
            <a:ext cx="2018626" cy="1426464"/>
          </a:xfrm>
          <a:prstGeom prst="rect">
            <a:avLst/>
          </a:prstGeom>
        </p:spPr>
      </p:pic>
      <p:sp>
        <p:nvSpPr>
          <p:cNvPr id="6" name="CaixaDeTexto 5">
            <a:extLst>
              <a:ext uri="{FF2B5EF4-FFF2-40B4-BE49-F238E27FC236}">
                <a16:creationId xmlns:a16="http://schemas.microsoft.com/office/drawing/2014/main" id="{02048E22-805B-B646-B0C0-C4A2DB94B3C8}"/>
              </a:ext>
            </a:extLst>
          </p:cNvPr>
          <p:cNvSpPr txBox="1"/>
          <p:nvPr/>
        </p:nvSpPr>
        <p:spPr>
          <a:xfrm>
            <a:off x="685801" y="2467928"/>
            <a:ext cx="3581399" cy="2246769"/>
          </a:xfrm>
          <a:prstGeom prst="rect">
            <a:avLst/>
          </a:prstGeom>
          <a:noFill/>
        </p:spPr>
        <p:txBody>
          <a:bodyPr wrap="square" rtlCol="0">
            <a:spAutoFit/>
          </a:bodyPr>
          <a:lstStyle/>
          <a:p>
            <a:pPr marL="342900" indent="-342900" defTabSz="931774">
              <a:buFont typeface="Arial" panose="020B0604020202020204" pitchFamily="34" charset="0"/>
              <a:buChar char="•"/>
              <a:defRPr/>
            </a:pPr>
            <a:r>
              <a:rPr lang="en-US" sz="2000" dirty="0">
                <a:solidFill>
                  <a:schemeClr val="tx1">
                    <a:lumMod val="65000"/>
                    <a:lumOff val="35000"/>
                  </a:schemeClr>
                </a:solidFill>
                <a:latin typeface="Avenir Book" panose="02000503020000020003" pitchFamily="2" charset="0"/>
              </a:rPr>
              <a:t>How can I plan more purposefully to gain the benefits I need to offset the stresses and deficiencies I experience during the rest of the year?</a:t>
            </a:r>
          </a:p>
        </p:txBody>
      </p:sp>
      <p:sp>
        <p:nvSpPr>
          <p:cNvPr id="8" name="CaixaDeTexto 7">
            <a:extLst>
              <a:ext uri="{FF2B5EF4-FFF2-40B4-BE49-F238E27FC236}">
                <a16:creationId xmlns:a16="http://schemas.microsoft.com/office/drawing/2014/main" id="{856DB3CB-E36E-3E40-B1DD-D1056E87275E}"/>
              </a:ext>
            </a:extLst>
          </p:cNvPr>
          <p:cNvSpPr txBox="1"/>
          <p:nvPr/>
        </p:nvSpPr>
        <p:spPr>
          <a:xfrm>
            <a:off x="618744" y="990600"/>
            <a:ext cx="4562856" cy="1477328"/>
          </a:xfrm>
          <a:prstGeom prst="rect">
            <a:avLst/>
          </a:prstGeom>
          <a:noFill/>
        </p:spPr>
        <p:txBody>
          <a:bodyPr wrap="square" rtlCol="0">
            <a:spAutoFit/>
          </a:bodyPr>
          <a:lstStyle/>
          <a:p>
            <a:r>
              <a:rPr lang="en-US" sz="3600" b="1" dirty="0">
                <a:solidFill>
                  <a:schemeClr val="tx1">
                    <a:lumMod val="75000"/>
                    <a:lumOff val="25000"/>
                  </a:schemeClr>
                </a:solidFill>
                <a:latin typeface="Avenir Heavy" panose="02000503020000020003" pitchFamily="2" charset="0"/>
              </a:rPr>
              <a:t>LIFE APPLICATION QUESTIONS</a:t>
            </a:r>
          </a:p>
          <a:p>
            <a:endParaRPr lang="pt-BR" dirty="0">
              <a:solidFill>
                <a:schemeClr val="tx1">
                  <a:lumMod val="75000"/>
                  <a:lumOff val="25000"/>
                </a:schemeClr>
              </a:solidFill>
            </a:endParaRPr>
          </a:p>
        </p:txBody>
      </p:sp>
      <p:pic>
        <p:nvPicPr>
          <p:cNvPr id="5" name="Imagem 4">
            <a:extLst>
              <a:ext uri="{FF2B5EF4-FFF2-40B4-BE49-F238E27FC236}">
                <a16:creationId xmlns:a16="http://schemas.microsoft.com/office/drawing/2014/main" id="{F34D178C-B308-8045-BAF5-E50D038A160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05400" y="0"/>
            <a:ext cx="5076366" cy="6858000"/>
          </a:xfrm>
          <a:prstGeom prst="rect">
            <a:avLst/>
          </a:prstGeom>
        </p:spPr>
      </p:pic>
    </p:spTree>
    <p:extLst>
      <p:ext uri="{BB962C8B-B14F-4D97-AF65-F5344CB8AC3E}">
        <p14:creationId xmlns:p14="http://schemas.microsoft.com/office/powerpoint/2010/main" val="30556527"/>
      </p:ext>
    </p:extLst>
  </p:cSld>
  <p:clrMapOvr>
    <a:masterClrMapping/>
  </p:clrMapOvr>
  <mc:AlternateContent xmlns:mc="http://schemas.openxmlformats.org/markup-compatibility/2006" xmlns:p14="http://schemas.microsoft.com/office/powerpoint/2010/main">
    <mc:Choice Requires="p14">
      <p:transition spd="slow" p14:dur="2000" advTm="2308"/>
    </mc:Choice>
    <mc:Fallback xmlns="">
      <p:transition spd="slow" advTm="2308"/>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 name="Imagem 13">
            <a:extLst>
              <a:ext uri="{FF2B5EF4-FFF2-40B4-BE49-F238E27FC236}">
                <a16:creationId xmlns:a16="http://schemas.microsoft.com/office/drawing/2014/main" id="{E2C88A85-1AF5-D643-B664-E47C10D7F6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52100" y="0"/>
            <a:ext cx="1739900" cy="6858000"/>
          </a:xfrm>
          <a:prstGeom prst="rect">
            <a:avLst/>
          </a:prstGeom>
        </p:spPr>
      </p:pic>
      <p:sp>
        <p:nvSpPr>
          <p:cNvPr id="7" name="CaixaDeTexto 6">
            <a:extLst>
              <a:ext uri="{FF2B5EF4-FFF2-40B4-BE49-F238E27FC236}">
                <a16:creationId xmlns:a16="http://schemas.microsoft.com/office/drawing/2014/main" id="{0865131B-1B84-B440-A97F-7B300C30889C}"/>
              </a:ext>
            </a:extLst>
          </p:cNvPr>
          <p:cNvSpPr txBox="1"/>
          <p:nvPr/>
        </p:nvSpPr>
        <p:spPr>
          <a:xfrm>
            <a:off x="685800" y="1524000"/>
            <a:ext cx="9220200" cy="3416320"/>
          </a:xfrm>
          <a:prstGeom prst="rect">
            <a:avLst/>
          </a:prstGeom>
          <a:noFill/>
        </p:spPr>
        <p:txBody>
          <a:bodyPr wrap="square" rtlCol="0">
            <a:spAutoFit/>
          </a:bodyPr>
          <a:lstStyle/>
          <a:p>
            <a:pPr algn="ctr"/>
            <a:r>
              <a:rPr lang="en-US" sz="2400" dirty="0">
                <a:solidFill>
                  <a:schemeClr val="bg1">
                    <a:lumMod val="50000"/>
                  </a:schemeClr>
                </a:solidFill>
                <a:latin typeface="Avenir Roman" panose="02000503020000020003" pitchFamily="2" charset="0"/>
              </a:rPr>
              <a:t>This presentation is created and distributed by the Health Ministries Department, General Conference of Seventh-day Adventists, 12501 Old Columbia Pike, Silver Spring, MD 20904</a:t>
            </a:r>
          </a:p>
          <a:p>
            <a:pPr algn="ctr"/>
            <a:endParaRPr lang="en-US" sz="2400" dirty="0">
              <a:solidFill>
                <a:schemeClr val="bg1">
                  <a:lumMod val="50000"/>
                </a:schemeClr>
              </a:solidFill>
              <a:latin typeface="Avenir Roman" panose="02000503020000020003" pitchFamily="2" charset="0"/>
            </a:endParaRPr>
          </a:p>
          <a:p>
            <a:pPr algn="ctr"/>
            <a:r>
              <a:rPr lang="en-US" sz="2400" dirty="0">
                <a:solidFill>
                  <a:schemeClr val="bg1">
                    <a:lumMod val="50000"/>
                  </a:schemeClr>
                </a:solidFill>
                <a:latin typeface="Avenir Roman" panose="02000503020000020003" pitchFamily="2" charset="0"/>
              </a:rPr>
              <a:t>This presentation is shared for educational purpose only. The content, graphics and pictures of each slide and the whole presentation must be kept intact if shared with other Health Ministries entities, including this page. Thank you for using and sharing in a responsible manner.</a:t>
            </a:r>
          </a:p>
        </p:txBody>
      </p:sp>
      <p:pic>
        <p:nvPicPr>
          <p:cNvPr id="9" name="Imagem 8">
            <a:extLst>
              <a:ext uri="{FF2B5EF4-FFF2-40B4-BE49-F238E27FC236}">
                <a16:creationId xmlns:a16="http://schemas.microsoft.com/office/drawing/2014/main" id="{3DF60E31-7291-CD4E-A8B2-237D7194C34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86587" y="5431536"/>
            <a:ext cx="2018626" cy="1426464"/>
          </a:xfrm>
          <a:prstGeom prst="rect">
            <a:avLst/>
          </a:prstGeom>
        </p:spPr>
      </p:pic>
    </p:spTree>
    <p:extLst>
      <p:ext uri="{BB962C8B-B14F-4D97-AF65-F5344CB8AC3E}">
        <p14:creationId xmlns:p14="http://schemas.microsoft.com/office/powerpoint/2010/main" val="2137149237"/>
      </p:ext>
    </p:extLst>
  </p:cSld>
  <p:clrMapOvr>
    <a:masterClrMapping/>
  </p:clrMapOvr>
  <mc:AlternateContent xmlns:mc="http://schemas.openxmlformats.org/markup-compatibility/2006" xmlns:p14="http://schemas.microsoft.com/office/powerpoint/2010/main">
    <mc:Choice Requires="p14">
      <p:transition spd="slow" p14:dur="2000" advTm="2308"/>
    </mc:Choice>
    <mc:Fallback xmlns="">
      <p:transition spd="slow" advTm="2308"/>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 name="Imagem 13">
            <a:extLst>
              <a:ext uri="{FF2B5EF4-FFF2-40B4-BE49-F238E27FC236}">
                <a16:creationId xmlns:a16="http://schemas.microsoft.com/office/drawing/2014/main" id="{E2C88A85-1AF5-D643-B664-E47C10D7F6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52100" y="0"/>
            <a:ext cx="1739900" cy="6858000"/>
          </a:xfrm>
          <a:prstGeom prst="rect">
            <a:avLst/>
          </a:prstGeom>
        </p:spPr>
      </p:pic>
      <p:sp>
        <p:nvSpPr>
          <p:cNvPr id="5" name="CaixaDeTexto 4">
            <a:extLst>
              <a:ext uri="{FF2B5EF4-FFF2-40B4-BE49-F238E27FC236}">
                <a16:creationId xmlns:a16="http://schemas.microsoft.com/office/drawing/2014/main" id="{825BB221-B95D-7347-A95C-73F1340F3976}"/>
              </a:ext>
            </a:extLst>
          </p:cNvPr>
          <p:cNvSpPr txBox="1"/>
          <p:nvPr/>
        </p:nvSpPr>
        <p:spPr>
          <a:xfrm>
            <a:off x="4844782" y="1479379"/>
            <a:ext cx="4041648" cy="2308324"/>
          </a:xfrm>
          <a:prstGeom prst="rect">
            <a:avLst/>
          </a:prstGeom>
          <a:noFill/>
        </p:spPr>
        <p:txBody>
          <a:bodyPr wrap="square" rtlCol="0">
            <a:spAutoFit/>
          </a:bodyPr>
          <a:lstStyle/>
          <a:p>
            <a:r>
              <a:rPr lang="en-US" sz="2400" dirty="0">
                <a:latin typeface="Avenir Roman" panose="02000503020000020003" pitchFamily="2" charset="0"/>
              </a:rPr>
              <a:t>Author Fred </a:t>
            </a:r>
            <a:r>
              <a:rPr lang="en-US" sz="2400" dirty="0" err="1">
                <a:latin typeface="Avenir Roman" panose="02000503020000020003" pitchFamily="2" charset="0"/>
              </a:rPr>
              <a:t>Hardinge</a:t>
            </a:r>
            <a:r>
              <a:rPr lang="en-US" sz="2400" dirty="0">
                <a:latin typeface="Avenir Roman" panose="02000503020000020003" pitchFamily="2" charset="0"/>
              </a:rPr>
              <a:t>, </a:t>
            </a:r>
            <a:r>
              <a:rPr lang="en-US" sz="2400" dirty="0" err="1">
                <a:latin typeface="Avenir Roman" panose="02000503020000020003" pitchFamily="2" charset="0"/>
              </a:rPr>
              <a:t>DrPh</a:t>
            </a:r>
            <a:r>
              <a:rPr lang="en-US" sz="2400" dirty="0">
                <a:latin typeface="Avenir Roman" panose="02000503020000020003" pitchFamily="2" charset="0"/>
              </a:rPr>
              <a:t>, RD, FADA, originally from California, is a nutritionist with extensive public health training, and a registered dietitian.</a:t>
            </a:r>
          </a:p>
        </p:txBody>
      </p:sp>
      <p:pic>
        <p:nvPicPr>
          <p:cNvPr id="6" name="Imagem 5">
            <a:extLst>
              <a:ext uri="{FF2B5EF4-FFF2-40B4-BE49-F238E27FC236}">
                <a16:creationId xmlns:a16="http://schemas.microsoft.com/office/drawing/2014/main" id="{F747818A-9C66-684A-B958-5F0A9EFFB5C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19600" y="4343400"/>
            <a:ext cx="2018626" cy="1426464"/>
          </a:xfrm>
          <a:prstGeom prst="rect">
            <a:avLst/>
          </a:prstGeom>
        </p:spPr>
      </p:pic>
      <p:pic>
        <p:nvPicPr>
          <p:cNvPr id="8" name="Imagem 7">
            <a:extLst>
              <a:ext uri="{FF2B5EF4-FFF2-40B4-BE49-F238E27FC236}">
                <a16:creationId xmlns:a16="http://schemas.microsoft.com/office/drawing/2014/main" id="{0B6A5BE8-7F7A-FF4A-AC18-5A0372F309D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18830" y="977900"/>
            <a:ext cx="3251200" cy="4902200"/>
          </a:xfrm>
          <a:prstGeom prst="rect">
            <a:avLst/>
          </a:prstGeom>
        </p:spPr>
      </p:pic>
    </p:spTree>
    <p:extLst>
      <p:ext uri="{BB962C8B-B14F-4D97-AF65-F5344CB8AC3E}">
        <p14:creationId xmlns:p14="http://schemas.microsoft.com/office/powerpoint/2010/main" val="1525306940"/>
      </p:ext>
    </p:extLst>
  </p:cSld>
  <p:clrMapOvr>
    <a:masterClrMapping/>
  </p:clrMapOvr>
  <mc:AlternateContent xmlns:mc="http://schemas.openxmlformats.org/markup-compatibility/2006" xmlns:p14="http://schemas.microsoft.com/office/powerpoint/2010/main">
    <mc:Choice Requires="p14">
      <p:transition spd="slow" p14:dur="2000" advTm="2308"/>
    </mc:Choice>
    <mc:Fallback xmlns="">
      <p:transition spd="slow" advTm="2308"/>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Imagem 4">
            <a:extLst>
              <a:ext uri="{FF2B5EF4-FFF2-40B4-BE49-F238E27FC236}">
                <a16:creationId xmlns:a16="http://schemas.microsoft.com/office/drawing/2014/main" id="{9EB0AF8B-C3E1-CB43-9A05-D9EE9579DE80}"/>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flipH="1">
            <a:off x="2057400" y="956732"/>
            <a:ext cx="8851901" cy="5901268"/>
          </a:xfrm>
          <a:prstGeom prst="rect">
            <a:avLst/>
          </a:prstGeom>
        </p:spPr>
      </p:pic>
      <p:pic>
        <p:nvPicPr>
          <p:cNvPr id="14" name="Imagem 13">
            <a:extLst>
              <a:ext uri="{FF2B5EF4-FFF2-40B4-BE49-F238E27FC236}">
                <a16:creationId xmlns:a16="http://schemas.microsoft.com/office/drawing/2014/main" id="{E2C88A85-1AF5-D643-B664-E47C10D7F60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52100" y="0"/>
            <a:ext cx="1739900" cy="6858000"/>
          </a:xfrm>
          <a:prstGeom prst="rect">
            <a:avLst/>
          </a:prstGeom>
        </p:spPr>
      </p:pic>
      <p:pic>
        <p:nvPicPr>
          <p:cNvPr id="4" name="Imagem 3">
            <a:extLst>
              <a:ext uri="{FF2B5EF4-FFF2-40B4-BE49-F238E27FC236}">
                <a16:creationId xmlns:a16="http://schemas.microsoft.com/office/drawing/2014/main" id="{EEA209F8-B449-2B4F-A419-21590F57D99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6657" y="5431536"/>
            <a:ext cx="2018626" cy="1426464"/>
          </a:xfrm>
          <a:prstGeom prst="rect">
            <a:avLst/>
          </a:prstGeom>
        </p:spPr>
      </p:pic>
      <p:sp>
        <p:nvSpPr>
          <p:cNvPr id="6" name="CaixaDeTexto 5">
            <a:extLst>
              <a:ext uri="{FF2B5EF4-FFF2-40B4-BE49-F238E27FC236}">
                <a16:creationId xmlns:a16="http://schemas.microsoft.com/office/drawing/2014/main" id="{02048E22-805B-B646-B0C0-C4A2DB94B3C8}"/>
              </a:ext>
            </a:extLst>
          </p:cNvPr>
          <p:cNvSpPr txBox="1"/>
          <p:nvPr/>
        </p:nvSpPr>
        <p:spPr>
          <a:xfrm>
            <a:off x="685800" y="2074585"/>
            <a:ext cx="2895600" cy="954107"/>
          </a:xfrm>
          <a:prstGeom prst="rect">
            <a:avLst/>
          </a:prstGeom>
          <a:noFill/>
        </p:spPr>
        <p:txBody>
          <a:bodyPr wrap="square" rtlCol="0">
            <a:spAutoFit/>
          </a:bodyPr>
          <a:lstStyle/>
          <a:p>
            <a:pPr marL="457200" indent="-457200" defTabSz="931774">
              <a:buFont typeface="Arial" panose="020B0604020202020204" pitchFamily="34" charset="0"/>
              <a:buChar char="•"/>
              <a:defRPr/>
            </a:pPr>
            <a:r>
              <a:rPr lang="en-US" sz="2800" dirty="0">
                <a:solidFill>
                  <a:schemeClr val="tx1">
                    <a:lumMod val="65000"/>
                    <a:lumOff val="35000"/>
                  </a:schemeClr>
                </a:solidFill>
                <a:latin typeface="Avenir Book" panose="02000503020000020003" pitchFamily="2" charset="0"/>
              </a:rPr>
              <a:t>Involuntary sleep</a:t>
            </a:r>
          </a:p>
        </p:txBody>
      </p:sp>
      <p:sp>
        <p:nvSpPr>
          <p:cNvPr id="9" name="CaixaDeTexto 8">
            <a:extLst>
              <a:ext uri="{FF2B5EF4-FFF2-40B4-BE49-F238E27FC236}">
                <a16:creationId xmlns:a16="http://schemas.microsoft.com/office/drawing/2014/main" id="{B8608631-F9C3-684F-BF1D-7BD5EB8C81E0}"/>
              </a:ext>
            </a:extLst>
          </p:cNvPr>
          <p:cNvSpPr txBox="1"/>
          <p:nvPr/>
        </p:nvSpPr>
        <p:spPr>
          <a:xfrm>
            <a:off x="683721" y="3356334"/>
            <a:ext cx="3352800" cy="954107"/>
          </a:xfrm>
          <a:prstGeom prst="rect">
            <a:avLst/>
          </a:prstGeom>
          <a:noFill/>
        </p:spPr>
        <p:txBody>
          <a:bodyPr wrap="square" rtlCol="0">
            <a:spAutoFit/>
          </a:bodyPr>
          <a:lstStyle/>
          <a:p>
            <a:pPr marL="457200" indent="-457200" defTabSz="931774">
              <a:buFont typeface="Arial" panose="020B0604020202020204" pitchFamily="34" charset="0"/>
              <a:buChar char="•"/>
              <a:defRPr/>
            </a:pPr>
            <a:r>
              <a:rPr lang="en-US" sz="2800" dirty="0">
                <a:solidFill>
                  <a:schemeClr val="tx1">
                    <a:lumMod val="65000"/>
                    <a:lumOff val="35000"/>
                  </a:schemeClr>
                </a:solidFill>
                <a:latin typeface="Avenir Book" panose="02000503020000020003" pitchFamily="2" charset="0"/>
              </a:rPr>
              <a:t>Sleep deprivation</a:t>
            </a:r>
          </a:p>
        </p:txBody>
      </p:sp>
    </p:spTree>
    <p:extLst>
      <p:ext uri="{BB962C8B-B14F-4D97-AF65-F5344CB8AC3E}">
        <p14:creationId xmlns:p14="http://schemas.microsoft.com/office/powerpoint/2010/main" val="11743037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tângulo 7">
            <a:extLst>
              <a:ext uri="{FF2B5EF4-FFF2-40B4-BE49-F238E27FC236}">
                <a16:creationId xmlns:a16="http://schemas.microsoft.com/office/drawing/2014/main" id="{60968171-3CFC-E346-B0AF-EDA3EEAF0379}"/>
              </a:ext>
            </a:extLst>
          </p:cNvPr>
          <p:cNvSpPr/>
          <p:nvPr/>
        </p:nvSpPr>
        <p:spPr>
          <a:xfrm>
            <a:off x="0" y="0"/>
            <a:ext cx="11425136" cy="685800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t-BR"/>
          </a:p>
        </p:txBody>
      </p:sp>
      <p:pic>
        <p:nvPicPr>
          <p:cNvPr id="5" name="Imagem 4">
            <a:extLst>
              <a:ext uri="{FF2B5EF4-FFF2-40B4-BE49-F238E27FC236}">
                <a16:creationId xmlns:a16="http://schemas.microsoft.com/office/drawing/2014/main" id="{C29F962F-82C4-2B45-BC67-ACA73C5A3A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33800" y="0"/>
            <a:ext cx="6858000" cy="6858000"/>
          </a:xfrm>
          <a:prstGeom prst="rect">
            <a:avLst/>
          </a:prstGeom>
        </p:spPr>
      </p:pic>
      <p:pic>
        <p:nvPicPr>
          <p:cNvPr id="14" name="Imagem 13">
            <a:extLst>
              <a:ext uri="{FF2B5EF4-FFF2-40B4-BE49-F238E27FC236}">
                <a16:creationId xmlns:a16="http://schemas.microsoft.com/office/drawing/2014/main" id="{E2C88A85-1AF5-D643-B664-E47C10D7F6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52100" y="0"/>
            <a:ext cx="1739900" cy="6858000"/>
          </a:xfrm>
          <a:prstGeom prst="rect">
            <a:avLst/>
          </a:prstGeom>
        </p:spPr>
      </p:pic>
      <p:sp>
        <p:nvSpPr>
          <p:cNvPr id="6" name="CaixaDeTexto 5">
            <a:extLst>
              <a:ext uri="{FF2B5EF4-FFF2-40B4-BE49-F238E27FC236}">
                <a16:creationId xmlns:a16="http://schemas.microsoft.com/office/drawing/2014/main" id="{02048E22-805B-B646-B0C0-C4A2DB94B3C8}"/>
              </a:ext>
            </a:extLst>
          </p:cNvPr>
          <p:cNvSpPr txBox="1"/>
          <p:nvPr/>
        </p:nvSpPr>
        <p:spPr>
          <a:xfrm>
            <a:off x="685800" y="2819400"/>
            <a:ext cx="2895600" cy="1384995"/>
          </a:xfrm>
          <a:prstGeom prst="rect">
            <a:avLst/>
          </a:prstGeom>
          <a:noFill/>
        </p:spPr>
        <p:txBody>
          <a:bodyPr wrap="square" rtlCol="0">
            <a:spAutoFit/>
          </a:bodyPr>
          <a:lstStyle/>
          <a:p>
            <a:pPr defTabSz="931774">
              <a:defRPr/>
            </a:pPr>
            <a:r>
              <a:rPr lang="en-US" sz="2800" dirty="0">
                <a:solidFill>
                  <a:schemeClr val="bg1"/>
                </a:solidFill>
                <a:latin typeface="Avenir Book" panose="02000503020000020003" pitchFamily="2" charset="0"/>
              </a:rPr>
              <a:t>Decision making from the frontal lobe</a:t>
            </a:r>
          </a:p>
        </p:txBody>
      </p:sp>
      <p:pic>
        <p:nvPicPr>
          <p:cNvPr id="7" name="Imagem 6">
            <a:extLst>
              <a:ext uri="{FF2B5EF4-FFF2-40B4-BE49-F238E27FC236}">
                <a16:creationId xmlns:a16="http://schemas.microsoft.com/office/drawing/2014/main" id="{47977FC5-5DD0-D84A-B42B-D6995581C598}"/>
              </a:ext>
            </a:extLst>
          </p:cNvPr>
          <p:cNvPicPr>
            <a:picLocks noChangeAspect="1"/>
          </p:cNvPicPr>
          <p:nvPr/>
        </p:nvPicPr>
        <p:blipFill>
          <a:blip r:embed="rId5">
            <a:biLevel thresh="25000"/>
            <a:extLst>
              <a:ext uri="{28A0092B-C50C-407E-A947-70E740481C1C}">
                <a14:useLocalDpi xmlns:a14="http://schemas.microsoft.com/office/drawing/2010/main" val="0"/>
              </a:ext>
            </a:extLst>
          </a:blip>
          <a:stretch>
            <a:fillRect/>
          </a:stretch>
        </p:blipFill>
        <p:spPr>
          <a:xfrm>
            <a:off x="216657" y="5431536"/>
            <a:ext cx="2018626" cy="1426464"/>
          </a:xfrm>
          <a:prstGeom prst="rect">
            <a:avLst/>
          </a:prstGeom>
        </p:spPr>
      </p:pic>
    </p:spTree>
    <p:extLst>
      <p:ext uri="{BB962C8B-B14F-4D97-AF65-F5344CB8AC3E}">
        <p14:creationId xmlns:p14="http://schemas.microsoft.com/office/powerpoint/2010/main" val="20442537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Imagem 4">
            <a:extLst>
              <a:ext uri="{FF2B5EF4-FFF2-40B4-BE49-F238E27FC236}">
                <a16:creationId xmlns:a16="http://schemas.microsoft.com/office/drawing/2014/main" id="{36EDB22F-6D0B-464F-B7E9-7573F84762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 y="0"/>
            <a:ext cx="10452100" cy="6858000"/>
          </a:xfrm>
          <a:prstGeom prst="rect">
            <a:avLst/>
          </a:prstGeom>
        </p:spPr>
      </p:pic>
      <p:pic>
        <p:nvPicPr>
          <p:cNvPr id="14" name="Imagem 13">
            <a:extLst>
              <a:ext uri="{FF2B5EF4-FFF2-40B4-BE49-F238E27FC236}">
                <a16:creationId xmlns:a16="http://schemas.microsoft.com/office/drawing/2014/main" id="{E2C88A85-1AF5-D643-B664-E47C10D7F6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52100" y="0"/>
            <a:ext cx="1739900" cy="6858000"/>
          </a:xfrm>
          <a:prstGeom prst="rect">
            <a:avLst/>
          </a:prstGeom>
        </p:spPr>
      </p:pic>
      <p:pic>
        <p:nvPicPr>
          <p:cNvPr id="4" name="Imagem 3">
            <a:extLst>
              <a:ext uri="{FF2B5EF4-FFF2-40B4-BE49-F238E27FC236}">
                <a16:creationId xmlns:a16="http://schemas.microsoft.com/office/drawing/2014/main" id="{EEA209F8-B449-2B4F-A419-21590F57D99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6657" y="5431536"/>
            <a:ext cx="2018626" cy="1426464"/>
          </a:xfrm>
          <a:prstGeom prst="rect">
            <a:avLst/>
          </a:prstGeom>
        </p:spPr>
      </p:pic>
      <p:sp>
        <p:nvSpPr>
          <p:cNvPr id="6" name="CaixaDeTexto 5">
            <a:extLst>
              <a:ext uri="{FF2B5EF4-FFF2-40B4-BE49-F238E27FC236}">
                <a16:creationId xmlns:a16="http://schemas.microsoft.com/office/drawing/2014/main" id="{02048E22-805B-B646-B0C0-C4A2DB94B3C8}"/>
              </a:ext>
            </a:extLst>
          </p:cNvPr>
          <p:cNvSpPr txBox="1"/>
          <p:nvPr/>
        </p:nvSpPr>
        <p:spPr>
          <a:xfrm>
            <a:off x="685800" y="762000"/>
            <a:ext cx="3352800" cy="1384995"/>
          </a:xfrm>
          <a:prstGeom prst="rect">
            <a:avLst/>
          </a:prstGeom>
          <a:noFill/>
        </p:spPr>
        <p:txBody>
          <a:bodyPr wrap="square" rtlCol="0">
            <a:spAutoFit/>
          </a:bodyPr>
          <a:lstStyle/>
          <a:p>
            <a:pPr defTabSz="931774">
              <a:defRPr/>
            </a:pPr>
            <a:r>
              <a:rPr lang="en-US" sz="2800" dirty="0">
                <a:solidFill>
                  <a:schemeClr val="tx1">
                    <a:lumMod val="65000"/>
                    <a:lumOff val="35000"/>
                  </a:schemeClr>
                </a:solidFill>
                <a:latin typeface="Avenir Book" panose="02000503020000020003" pitchFamily="2" charset="0"/>
              </a:rPr>
              <a:t>Sleep debt can alter metabolic state</a:t>
            </a:r>
          </a:p>
        </p:txBody>
      </p:sp>
    </p:spTree>
    <p:extLst>
      <p:ext uri="{BB962C8B-B14F-4D97-AF65-F5344CB8AC3E}">
        <p14:creationId xmlns:p14="http://schemas.microsoft.com/office/powerpoint/2010/main" val="35169582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C624E88A-8CEC-3E4C-8566-0217F060E9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0452100" cy="6858000"/>
          </a:xfrm>
          <a:prstGeom prst="rect">
            <a:avLst/>
          </a:prstGeom>
        </p:spPr>
      </p:pic>
      <p:pic>
        <p:nvPicPr>
          <p:cNvPr id="14" name="Imagem 13">
            <a:extLst>
              <a:ext uri="{FF2B5EF4-FFF2-40B4-BE49-F238E27FC236}">
                <a16:creationId xmlns:a16="http://schemas.microsoft.com/office/drawing/2014/main" id="{E2C88A85-1AF5-D643-B664-E47C10D7F6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52100" y="0"/>
            <a:ext cx="1739900" cy="6858000"/>
          </a:xfrm>
          <a:prstGeom prst="rect">
            <a:avLst/>
          </a:prstGeom>
        </p:spPr>
      </p:pic>
      <p:pic>
        <p:nvPicPr>
          <p:cNvPr id="4" name="Imagem 3">
            <a:extLst>
              <a:ext uri="{FF2B5EF4-FFF2-40B4-BE49-F238E27FC236}">
                <a16:creationId xmlns:a16="http://schemas.microsoft.com/office/drawing/2014/main" id="{EEA209F8-B449-2B4F-A419-21590F57D99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6657" y="5431536"/>
            <a:ext cx="2018626" cy="1426464"/>
          </a:xfrm>
          <a:prstGeom prst="rect">
            <a:avLst/>
          </a:prstGeom>
        </p:spPr>
      </p:pic>
      <p:sp>
        <p:nvSpPr>
          <p:cNvPr id="7" name="CaixaDeTexto 6">
            <a:extLst>
              <a:ext uri="{FF2B5EF4-FFF2-40B4-BE49-F238E27FC236}">
                <a16:creationId xmlns:a16="http://schemas.microsoft.com/office/drawing/2014/main" id="{3F63BC52-0C08-214B-97D6-30407BDD751F}"/>
              </a:ext>
            </a:extLst>
          </p:cNvPr>
          <p:cNvSpPr txBox="1"/>
          <p:nvPr/>
        </p:nvSpPr>
        <p:spPr>
          <a:xfrm>
            <a:off x="1066800" y="762000"/>
            <a:ext cx="3352800" cy="1384995"/>
          </a:xfrm>
          <a:prstGeom prst="rect">
            <a:avLst/>
          </a:prstGeom>
          <a:noFill/>
        </p:spPr>
        <p:txBody>
          <a:bodyPr wrap="square" rtlCol="0">
            <a:spAutoFit/>
          </a:bodyPr>
          <a:lstStyle/>
          <a:p>
            <a:pPr defTabSz="931774">
              <a:defRPr/>
            </a:pPr>
            <a:r>
              <a:rPr lang="en-US" sz="2800" dirty="0">
                <a:solidFill>
                  <a:schemeClr val="tx1">
                    <a:lumMod val="65000"/>
                    <a:lumOff val="35000"/>
                  </a:schemeClr>
                </a:solidFill>
                <a:latin typeface="Avenir Book" panose="02000503020000020003" pitchFamily="2" charset="0"/>
              </a:rPr>
              <a:t>Sleep deprivation leads to decreased </a:t>
            </a:r>
            <a:r>
              <a:rPr lang="en-US" sz="2800" dirty="0" err="1">
                <a:solidFill>
                  <a:schemeClr val="tx1">
                    <a:lumMod val="65000"/>
                    <a:lumOff val="35000"/>
                  </a:schemeClr>
                </a:solidFill>
                <a:latin typeface="Avenir Book" panose="02000503020000020003" pitchFamily="2" charset="0"/>
              </a:rPr>
              <a:t>perfomance</a:t>
            </a:r>
            <a:endParaRPr lang="en-US" sz="2800" dirty="0">
              <a:solidFill>
                <a:schemeClr val="tx1">
                  <a:lumMod val="65000"/>
                  <a:lumOff val="35000"/>
                </a:schemeClr>
              </a:solidFill>
              <a:latin typeface="Avenir Book" panose="02000503020000020003" pitchFamily="2" charset="0"/>
            </a:endParaRPr>
          </a:p>
        </p:txBody>
      </p:sp>
    </p:spTree>
    <p:extLst>
      <p:ext uri="{BB962C8B-B14F-4D97-AF65-F5344CB8AC3E}">
        <p14:creationId xmlns:p14="http://schemas.microsoft.com/office/powerpoint/2010/main" val="33464227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 name="Imagem 9">
            <a:extLst>
              <a:ext uri="{FF2B5EF4-FFF2-40B4-BE49-F238E27FC236}">
                <a16:creationId xmlns:a16="http://schemas.microsoft.com/office/drawing/2014/main" id="{BEA70C4F-2C7F-3E48-8BB1-D06D9096956A}"/>
              </a:ext>
            </a:extLst>
          </p:cNvPr>
          <p:cNvPicPr>
            <a:picLocks noChangeAspect="1"/>
          </p:cNvPicPr>
          <p:nvPr/>
        </p:nvPicPr>
        <p:blipFill>
          <a:blip r:embed="rId3">
            <a:alphaModFix amt="50000"/>
            <a:extLst>
              <a:ext uri="{28A0092B-C50C-407E-A947-70E740481C1C}">
                <a14:useLocalDpi xmlns:a14="http://schemas.microsoft.com/office/drawing/2010/main" val="0"/>
              </a:ext>
            </a:extLst>
          </a:blip>
          <a:stretch>
            <a:fillRect/>
          </a:stretch>
        </p:blipFill>
        <p:spPr>
          <a:xfrm>
            <a:off x="0" y="0"/>
            <a:ext cx="10452100" cy="6858000"/>
          </a:xfrm>
          <a:prstGeom prst="rect">
            <a:avLst/>
          </a:prstGeom>
        </p:spPr>
      </p:pic>
      <p:pic>
        <p:nvPicPr>
          <p:cNvPr id="5" name="Imagem 4">
            <a:extLst>
              <a:ext uri="{FF2B5EF4-FFF2-40B4-BE49-F238E27FC236}">
                <a16:creationId xmlns:a16="http://schemas.microsoft.com/office/drawing/2014/main" id="{03FF583A-1B4D-D649-9510-FC25DC5F3B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52100" y="0"/>
            <a:ext cx="1739900" cy="6858000"/>
          </a:xfrm>
          <a:prstGeom prst="rect">
            <a:avLst/>
          </a:prstGeom>
        </p:spPr>
      </p:pic>
      <p:pic>
        <p:nvPicPr>
          <p:cNvPr id="6" name="Imagem 5">
            <a:extLst>
              <a:ext uri="{FF2B5EF4-FFF2-40B4-BE49-F238E27FC236}">
                <a16:creationId xmlns:a16="http://schemas.microsoft.com/office/drawing/2014/main" id="{10D74342-551F-C042-B7F1-EBB4CD244E4F}"/>
              </a:ext>
            </a:extLst>
          </p:cNvPr>
          <p:cNvPicPr>
            <a:picLocks noChangeAspect="1"/>
          </p:cNvPicPr>
          <p:nvPr/>
        </p:nvPicPr>
        <p:blipFill>
          <a:blip r:embed="rId5">
            <a:biLevel thresh="25000"/>
            <a:extLst>
              <a:ext uri="{28A0092B-C50C-407E-A947-70E740481C1C}">
                <a14:useLocalDpi xmlns:a14="http://schemas.microsoft.com/office/drawing/2010/main" val="0"/>
              </a:ext>
            </a:extLst>
          </a:blip>
          <a:stretch>
            <a:fillRect/>
          </a:stretch>
        </p:blipFill>
        <p:spPr>
          <a:xfrm>
            <a:off x="216657" y="5431536"/>
            <a:ext cx="2018626" cy="1426464"/>
          </a:xfrm>
          <a:prstGeom prst="rect">
            <a:avLst/>
          </a:prstGeom>
        </p:spPr>
      </p:pic>
      <p:sp>
        <p:nvSpPr>
          <p:cNvPr id="8" name="CaixaDeTexto 7">
            <a:extLst>
              <a:ext uri="{FF2B5EF4-FFF2-40B4-BE49-F238E27FC236}">
                <a16:creationId xmlns:a16="http://schemas.microsoft.com/office/drawing/2014/main" id="{37CB3908-52BD-344A-8D81-99B8E4C128BC}"/>
              </a:ext>
            </a:extLst>
          </p:cNvPr>
          <p:cNvSpPr txBox="1"/>
          <p:nvPr/>
        </p:nvSpPr>
        <p:spPr>
          <a:xfrm>
            <a:off x="685800" y="2194046"/>
            <a:ext cx="4572000" cy="2308324"/>
          </a:xfrm>
          <a:prstGeom prst="rect">
            <a:avLst/>
          </a:prstGeom>
          <a:noFill/>
        </p:spPr>
        <p:txBody>
          <a:bodyPr wrap="square" rtlCol="0">
            <a:spAutoFit/>
          </a:bodyPr>
          <a:lstStyle/>
          <a:p>
            <a:pPr defTabSz="931774">
              <a:defRPr/>
            </a:pPr>
            <a:r>
              <a:rPr lang="en-US" sz="4800" b="1" dirty="0">
                <a:solidFill>
                  <a:schemeClr val="bg1"/>
                </a:solidFill>
                <a:effectLst>
                  <a:outerShdw blurRad="63500" sx="102000" sy="102000" algn="ctr" rotWithShape="0">
                    <a:prstClr val="black">
                      <a:alpha val="60000"/>
                    </a:prstClr>
                  </a:outerShdw>
                </a:effectLst>
                <a:latin typeface="Avenir Heavy" panose="02000503020000020003" pitchFamily="2" charset="0"/>
              </a:rPr>
              <a:t>HOW MUCH SLEEP DO WE NEED?</a:t>
            </a:r>
          </a:p>
        </p:txBody>
      </p:sp>
    </p:spTree>
    <p:extLst>
      <p:ext uri="{BB962C8B-B14F-4D97-AF65-F5344CB8AC3E}">
        <p14:creationId xmlns:p14="http://schemas.microsoft.com/office/powerpoint/2010/main" val="258409943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2670</TotalTime>
  <Words>3803</Words>
  <Application>Microsoft Macintosh PowerPoint</Application>
  <PresentationFormat>Widescreen</PresentationFormat>
  <Paragraphs>261</Paragraphs>
  <Slides>44</Slides>
  <Notes>44</Notes>
  <HiddenSlides>0</HiddenSlides>
  <MMClips>0</MMClips>
  <ScaleCrop>false</ScaleCrop>
  <HeadingPairs>
    <vt:vector size="6" baseType="variant">
      <vt:variant>
        <vt:lpstr>Fontes usadas</vt:lpstr>
      </vt:variant>
      <vt:variant>
        <vt:i4>8</vt:i4>
      </vt:variant>
      <vt:variant>
        <vt:lpstr>Tema</vt:lpstr>
      </vt:variant>
      <vt:variant>
        <vt:i4>1</vt:i4>
      </vt:variant>
      <vt:variant>
        <vt:lpstr>Títulos de slides</vt:lpstr>
      </vt:variant>
      <vt:variant>
        <vt:i4>44</vt:i4>
      </vt:variant>
    </vt:vector>
  </HeadingPairs>
  <TitlesOfParts>
    <vt:vector size="53" baseType="lpstr">
      <vt:lpstr>Americana BT</vt:lpstr>
      <vt:lpstr>Arial</vt:lpstr>
      <vt:lpstr>Avenir Black</vt:lpstr>
      <vt:lpstr>Avenir Book</vt:lpstr>
      <vt:lpstr>Avenir Heavy</vt:lpstr>
      <vt:lpstr>Avenir Roman</vt:lpstr>
      <vt:lpstr>Calibri</vt:lpstr>
      <vt:lpstr>Humanst521 BT</vt:lpstr>
      <vt:lpstr>Office Theme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Company>S.D.A. Church World Headquarters</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Elizabeth Pettit</dc:creator>
  <cp:lastModifiedBy>Vitor Moreira santos</cp:lastModifiedBy>
  <cp:revision>131</cp:revision>
  <cp:lastPrinted>2013-09-10T19:06:36Z</cp:lastPrinted>
  <dcterms:created xsi:type="dcterms:W3CDTF">2012-08-06T13:48:17Z</dcterms:created>
  <dcterms:modified xsi:type="dcterms:W3CDTF">2018-11-13T15:20:21Z</dcterms:modified>
</cp:coreProperties>
</file>