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448"/>
    <p:restoredTop sz="49757"/>
  </p:normalViewPr>
  <p:slideViewPr>
    <p:cSldViewPr snapToGrid="0" snapToObjects="1">
      <p:cViewPr varScale="1">
        <p:scale>
          <a:sx n="44" d="100"/>
          <a:sy n="44" d="100"/>
        </p:scale>
        <p:origin x="224"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Welcome to the third CELEBRATIONS presentation.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our time together we will learn about another healthful living principle in the CELEBRATIONS acronym, which starts with the letter L. This letter stands for</a:t>
            </a:r>
            <a:r>
              <a:rPr lang="en-US" sz="1200" b="1" kern="1200" dirty="0">
                <a:solidFill>
                  <a:schemeClr val="tx1"/>
                </a:solidFill>
                <a:effectLst/>
                <a:latin typeface="+mn-lt"/>
                <a:ea typeface="+mn-ea"/>
                <a:cs typeface="+mn-cs"/>
              </a:rPr>
              <a:t> liquids</a:t>
            </a:r>
            <a:r>
              <a:rPr lang="en-US" sz="1200" kern="1200" dirty="0">
                <a:solidFill>
                  <a:schemeClr val="tx1"/>
                </a:solidFill>
                <a:effectLst/>
                <a:latin typeface="+mn-lt"/>
                <a:ea typeface="+mn-ea"/>
                <a:cs typeface="+mn-cs"/>
              </a:rPr>
              <a:t>.</a:t>
            </a:r>
          </a:p>
          <a:p>
            <a:endParaRPr lang="pt-BR" dirty="0"/>
          </a:p>
        </p:txBody>
      </p:sp>
    </p:spTree>
    <p:extLst>
      <p:ext uri="{BB962C8B-B14F-4D97-AF65-F5344CB8AC3E}">
        <p14:creationId xmlns:p14="http://schemas.microsoft.com/office/powerpoint/2010/main" val="2795725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don’t provide our bodies with enough water, they attempt to avoid dehydration by decreasing sweat and urine output. If this proves inadequate, and insufficient fluid intake persists, dehydration will occur.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endParaRPr lang="pt-BR" dirty="0"/>
          </a:p>
        </p:txBody>
      </p:sp>
    </p:spTree>
    <p:extLst>
      <p:ext uri="{BB962C8B-B14F-4D97-AF65-F5344CB8AC3E}">
        <p14:creationId xmlns:p14="http://schemas.microsoft.com/office/powerpoint/2010/main" val="4279496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Dehydration causes an impairment of the body cooling mechanisms, along with a possible rise in body temperature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an inefficient clearance of body waste.</a:t>
            </a:r>
            <a:endParaRPr lang="en-US" dirty="0"/>
          </a:p>
          <a:p>
            <a:endParaRPr lang="pt-BR" dirty="0"/>
          </a:p>
        </p:txBody>
      </p:sp>
    </p:spTree>
    <p:extLst>
      <p:ext uri="{BB962C8B-B14F-4D97-AF65-F5344CB8AC3E}">
        <p14:creationId xmlns:p14="http://schemas.microsoft.com/office/powerpoint/2010/main" val="3478712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blood thickens, and blood flow becomes impaired, increasing the risk of intravascular clotting. This may manifest as a stroke or heart attack.</a:t>
            </a:r>
            <a:r>
              <a:rPr lang="en-US" dirty="0">
                <a:effectLst/>
              </a:rPr>
              <a:t> </a:t>
            </a:r>
            <a:endParaRPr lang="en-US" dirty="0"/>
          </a:p>
          <a:p>
            <a:endParaRPr lang="pt-BR" dirty="0"/>
          </a:p>
        </p:txBody>
      </p:sp>
    </p:spTree>
    <p:extLst>
      <p:ext uri="{BB962C8B-B14F-4D97-AF65-F5344CB8AC3E}">
        <p14:creationId xmlns:p14="http://schemas.microsoft.com/office/powerpoint/2010/main" val="1225659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Insufficient water intake also leads to constipation</a:t>
            </a:r>
            <a:r>
              <a:rPr lang="en-US" sz="1200" kern="1200" baseline="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Exercise and fiber intake play a role, as well.</a:t>
            </a:r>
          </a:p>
          <a:p>
            <a:r>
              <a:rPr lang="en-US" sz="1200" kern="1200" dirty="0">
                <a:solidFill>
                  <a:schemeClr val="tx1"/>
                </a:solidFill>
                <a:effectLst/>
                <a:latin typeface="+mn-lt"/>
                <a:ea typeface="+mn-ea"/>
                <a:cs typeface="+mn-cs"/>
              </a:rPr>
              <a:t> </a:t>
            </a:r>
          </a:p>
          <a:p>
            <a:r>
              <a:rPr lang="en-US" baseline="30000" dirty="0">
                <a:effectLst/>
              </a:rPr>
              <a:t>4</a:t>
            </a:r>
            <a:r>
              <a:rPr lang="en-US" baseline="0" dirty="0">
                <a:effectLst/>
              </a:rPr>
              <a:t> WebMD, “The Basics of Constipation”; http://</a:t>
            </a:r>
            <a:r>
              <a:rPr lang="en-US" baseline="0" dirty="0" err="1">
                <a:effectLst/>
              </a:rPr>
              <a:t>www.webmd.com</a:t>
            </a:r>
            <a:r>
              <a:rPr lang="en-US" baseline="0" dirty="0">
                <a:effectLst/>
              </a:rPr>
              <a:t>/digestive-disorders/</a:t>
            </a:r>
            <a:r>
              <a:rPr lang="en-US" baseline="0" dirty="0" err="1">
                <a:effectLst/>
              </a:rPr>
              <a:t>digestive-diseases-constipation#causes</a:t>
            </a:r>
            <a:r>
              <a:rPr lang="en-US" baseline="0" dirty="0">
                <a:effectLst/>
              </a:rPr>
              <a:t>. Accessed online April 4, 2012.</a:t>
            </a:r>
          </a:p>
          <a:p>
            <a:endParaRPr lang="pt-BR" dirty="0"/>
          </a:p>
        </p:txBody>
      </p:sp>
    </p:spTree>
    <p:extLst>
      <p:ext uri="{BB962C8B-B14F-4D97-AF65-F5344CB8AC3E}">
        <p14:creationId xmlns:p14="http://schemas.microsoft.com/office/powerpoint/2010/main" val="4255618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Dehydration may cause a person to experience dizziness or headache. During prolonged, arduous exercise serious dehydration may occur, so careful attention to fluid intake is particularly important. Drinking an inadequate amount of water also increases the risk of developing kidney and gallstones.</a:t>
            </a:r>
            <a:r>
              <a:rPr lang="en-US" sz="1200" kern="1200" baseline="30000" dirty="0">
                <a:solidFill>
                  <a:schemeClr val="tx1"/>
                </a:solidFill>
                <a:effectLst/>
                <a:latin typeface="+mn-lt"/>
                <a:ea typeface="+mn-ea"/>
                <a:cs typeface="+mn-cs"/>
              </a:rPr>
              <a:t>5</a:t>
            </a:r>
            <a:r>
              <a:rPr lang="en-US" dirty="0">
                <a:effectLst/>
              </a:rPr>
              <a:t> </a:t>
            </a:r>
          </a:p>
          <a:p>
            <a:endParaRPr lang="en-US" baseline="0" dirty="0">
              <a:effectLst/>
            </a:endParaRPr>
          </a:p>
          <a:p>
            <a:r>
              <a:rPr lang="en-US" baseline="30000" dirty="0">
                <a:effectLst/>
              </a:rPr>
              <a:t>5</a:t>
            </a:r>
            <a:r>
              <a:rPr lang="en-US" baseline="0" dirty="0">
                <a:effectLst/>
              </a:rPr>
              <a:t> E. </a:t>
            </a:r>
            <a:r>
              <a:rPr lang="en-US" baseline="0" dirty="0" err="1">
                <a:effectLst/>
              </a:rPr>
              <a:t>Braunwald</a:t>
            </a:r>
            <a:r>
              <a:rPr lang="en-US" baseline="0" dirty="0">
                <a:effectLst/>
              </a:rPr>
              <a:t>, A. S. </a:t>
            </a:r>
            <a:r>
              <a:rPr lang="en-US" baseline="0" dirty="0" err="1">
                <a:effectLst/>
              </a:rPr>
              <a:t>Fauci</a:t>
            </a:r>
            <a:r>
              <a:rPr lang="en-US" baseline="0" dirty="0">
                <a:effectLst/>
              </a:rPr>
              <a:t>, et al., editors. </a:t>
            </a:r>
            <a:r>
              <a:rPr lang="en-US" i="1" baseline="0" dirty="0">
                <a:effectLst/>
              </a:rPr>
              <a:t>Harrison’s Principles of Internal Medicine</a:t>
            </a:r>
            <a:r>
              <a:rPr lang="en-US" i="0" baseline="0" dirty="0">
                <a:effectLst/>
              </a:rPr>
              <a:t> (New York: McGraw Hill) 2011 , pp. 1616, 1617.</a:t>
            </a:r>
            <a:endParaRPr lang="en-US" dirty="0"/>
          </a:p>
          <a:p>
            <a:endParaRPr lang="pt-BR" dirty="0"/>
          </a:p>
        </p:txBody>
      </p:sp>
    </p:spTree>
    <p:extLst>
      <p:ext uri="{BB962C8B-B14F-4D97-AF65-F5344CB8AC3E}">
        <p14:creationId xmlns:p14="http://schemas.microsoft.com/office/powerpoint/2010/main" val="2989813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In 1995, The Journal of the American Medical Association called attention to the hazards facing older Americans from inadequate fluid intake.</a:t>
            </a:r>
            <a:r>
              <a:rPr lang="en-US" sz="1200" kern="1200" baseline="30000" dirty="0">
                <a:solidFill>
                  <a:schemeClr val="tx1"/>
                </a:solidFill>
                <a:effectLst/>
                <a:latin typeface="+mn-lt"/>
                <a:ea typeface="+mn-ea"/>
                <a:cs typeface="+mn-cs"/>
              </a:rPr>
              <a:t>6 </a:t>
            </a:r>
            <a:r>
              <a:rPr lang="en-US" sz="1200" kern="1200" dirty="0">
                <a:solidFill>
                  <a:schemeClr val="tx1"/>
                </a:solidFill>
                <a:effectLst/>
                <a:latin typeface="+mn-lt"/>
                <a:ea typeface="+mn-ea"/>
                <a:cs typeface="+mn-cs"/>
              </a:rPr>
              <a:t>It is estimated that adequate hydration of older individuals could save thousands of days of hospitalization and millions of dollars each year. Such an observation has implications for all age groups worldwide.</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6</a:t>
            </a:r>
            <a:r>
              <a:rPr lang="en-US" sz="1200" kern="1200" baseline="0" dirty="0">
                <a:solidFill>
                  <a:schemeClr val="tx1"/>
                </a:solidFill>
                <a:effectLst/>
                <a:latin typeface="+mn-lt"/>
                <a:ea typeface="+mn-ea"/>
                <a:cs typeface="+mn-cs"/>
              </a:rPr>
              <a:t> A. D. Weinberg, K. L. </a:t>
            </a:r>
            <a:r>
              <a:rPr lang="en-US" sz="1200" kern="1200" baseline="0" dirty="0" err="1">
                <a:solidFill>
                  <a:schemeClr val="tx1"/>
                </a:solidFill>
                <a:effectLst/>
                <a:latin typeface="+mn-lt"/>
                <a:ea typeface="+mn-ea"/>
                <a:cs typeface="+mn-cs"/>
              </a:rPr>
              <a:t>Minaker</a:t>
            </a:r>
            <a:r>
              <a:rPr lang="en-US" sz="1200" kern="1200" baseline="0" dirty="0">
                <a:solidFill>
                  <a:schemeClr val="tx1"/>
                </a:solidFill>
                <a:effectLst/>
                <a:latin typeface="+mn-lt"/>
                <a:ea typeface="+mn-ea"/>
                <a:cs typeface="+mn-cs"/>
              </a:rPr>
              <a:t>, “Dehydration, Evaluation and Management in Older Adults,” Council on Scientific Affairs, American Medical Association, </a:t>
            </a:r>
            <a:r>
              <a:rPr lang="en-US" sz="1200" i="1" kern="1200" baseline="0" dirty="0">
                <a:solidFill>
                  <a:schemeClr val="tx1"/>
                </a:solidFill>
                <a:effectLst/>
                <a:latin typeface="+mn-lt"/>
                <a:ea typeface="+mn-ea"/>
                <a:cs typeface="+mn-cs"/>
              </a:rPr>
              <a:t>The Journal of the American Medical Association</a:t>
            </a:r>
            <a:r>
              <a:rPr lang="en-US" sz="1200" i="0" kern="1200" baseline="0" dirty="0">
                <a:solidFill>
                  <a:schemeClr val="tx1"/>
                </a:solidFill>
                <a:effectLst/>
                <a:latin typeface="+mn-lt"/>
                <a:ea typeface="+mn-ea"/>
                <a:cs typeface="+mn-cs"/>
              </a:rPr>
              <a:t>, Nov. 15, 1995: 274(19): pp. 1552-1556.</a:t>
            </a:r>
            <a:endParaRPr lang="en-US" sz="1200" kern="1200" dirty="0">
              <a:solidFill>
                <a:schemeClr val="tx1"/>
              </a:solidFill>
              <a:effectLst/>
              <a:latin typeface="+mn-lt"/>
              <a:ea typeface="+mn-ea"/>
              <a:cs typeface="+mn-cs"/>
            </a:endParaRPr>
          </a:p>
          <a:p>
            <a:endParaRPr lang="pt-BR" dirty="0"/>
          </a:p>
        </p:txBody>
      </p:sp>
    </p:spTree>
    <p:extLst>
      <p:ext uri="{BB962C8B-B14F-4D97-AF65-F5344CB8AC3E}">
        <p14:creationId xmlns:p14="http://schemas.microsoft.com/office/powerpoint/2010/main" val="3472432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To help stay hydrated during prolonged physical activity or in hot weather, the 2005 Dietary Guidelines for Americans recommends that we drink fluids during the activity as well as several glasses of water or other fluid after the physical activity is completed.</a:t>
            </a:r>
            <a:r>
              <a:rPr lang="en-US" sz="1200" kern="1200" baseline="30000" dirty="0">
                <a:solidFill>
                  <a:schemeClr val="tx1"/>
                </a:solidFill>
                <a:effectLst/>
                <a:latin typeface="+mn-lt"/>
                <a:ea typeface="+mn-ea"/>
                <a:cs typeface="+mn-cs"/>
              </a:rPr>
              <a:t>7</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healthy person, a practical guide to water intake is to consume sufficient amounts throughout the day to ensure that the urine is a pale color. (Urine may be a bright yellow color after taking certain medications, including vitamin pills and anti-tuberculosis medication.)</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United States Department of Agriculture, “Dietary Guidelines for Americans’ (2005), “Adequate Nutrients Within Calorie Needs”; http://</a:t>
            </a:r>
            <a:r>
              <a:rPr lang="en-US" sz="1200" kern="1200" dirty="0" err="1">
                <a:solidFill>
                  <a:schemeClr val="tx1"/>
                </a:solidFill>
                <a:effectLst/>
                <a:latin typeface="+mn-lt"/>
                <a:ea typeface="+mn-ea"/>
                <a:cs typeface="+mn-cs"/>
              </a:rPr>
              <a:t>www.health.gov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dietaryguidelines</a:t>
            </a:r>
            <a:r>
              <a:rPr lang="en-US" sz="1200" kern="1200" dirty="0">
                <a:solidFill>
                  <a:schemeClr val="tx1"/>
                </a:solidFill>
                <a:effectLst/>
                <a:latin typeface="+mn-lt"/>
                <a:ea typeface="+mn-ea"/>
                <a:cs typeface="+mn-cs"/>
              </a:rPr>
              <a:t>/dga2005/document/html/chapter2.htm.</a:t>
            </a:r>
            <a:r>
              <a:rPr lang="en-US" sz="1200" kern="1200" baseline="0" dirty="0">
                <a:solidFill>
                  <a:schemeClr val="tx1"/>
                </a:solidFill>
                <a:effectLst/>
                <a:latin typeface="+mn-lt"/>
                <a:ea typeface="+mn-ea"/>
                <a:cs typeface="+mn-cs"/>
              </a:rPr>
              <a:t> Accessed May 24, 2007.</a:t>
            </a:r>
            <a:endParaRPr lang="en-US" sz="1200" kern="1200" dirty="0">
              <a:solidFill>
                <a:schemeClr val="tx1"/>
              </a:solidFill>
              <a:effectLst/>
              <a:latin typeface="+mn-lt"/>
              <a:ea typeface="+mn-ea"/>
              <a:cs typeface="+mn-cs"/>
            </a:endParaRPr>
          </a:p>
          <a:p>
            <a:endParaRPr lang="en-US" dirty="0"/>
          </a:p>
          <a:p>
            <a:endParaRPr lang="pt-BR" dirty="0"/>
          </a:p>
        </p:txBody>
      </p:sp>
    </p:spTree>
    <p:extLst>
      <p:ext uri="{BB962C8B-B14F-4D97-AF65-F5344CB8AC3E}">
        <p14:creationId xmlns:p14="http://schemas.microsoft.com/office/powerpoint/2010/main" val="1924380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Early</a:t>
            </a:r>
            <a:r>
              <a:rPr lang="en-US" sz="1200" kern="1200" baseline="0" dirty="0">
                <a:solidFill>
                  <a:schemeClr val="tx1"/>
                </a:solidFill>
                <a:effectLst/>
                <a:latin typeface="+mn-lt"/>
                <a:ea typeface="+mn-ea"/>
                <a:cs typeface="+mn-cs"/>
              </a:rPr>
              <a:t> in the morning t</a:t>
            </a:r>
            <a:r>
              <a:rPr lang="en-US" sz="1200" kern="1200" dirty="0">
                <a:solidFill>
                  <a:schemeClr val="tx1"/>
                </a:solidFill>
                <a:effectLst/>
                <a:latin typeface="+mn-lt"/>
                <a:ea typeface="+mn-ea"/>
                <a:cs typeface="+mn-cs"/>
              </a:rPr>
              <a:t>he body is relatively dehydrated from invisible water loss</a:t>
            </a:r>
            <a:r>
              <a:rPr lang="en-US" sz="1200" kern="1200" baseline="0" dirty="0">
                <a:solidFill>
                  <a:schemeClr val="tx1"/>
                </a:solidFill>
                <a:effectLst/>
                <a:latin typeface="+mn-lt"/>
                <a:ea typeface="+mn-ea"/>
                <a:cs typeface="+mn-cs"/>
              </a:rPr>
              <a:t> from</a:t>
            </a:r>
            <a:r>
              <a:rPr lang="en-US" sz="1200" kern="1200" dirty="0">
                <a:solidFill>
                  <a:schemeClr val="tx1"/>
                </a:solidFill>
                <a:effectLst/>
                <a:latin typeface="+mn-lt"/>
                <a:ea typeface="+mn-ea"/>
                <a:cs typeface="+mn-cs"/>
              </a:rPr>
              <a:t> perspiration during sleep. So begin drinking water upon rising, and continue drinking water at regular intervals throughout the 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sure to drink water that is pure and clean. It is the most healthful liquid we can consume because it is relatively free of electrolytes and diuretic agents such as caffeine. Alcoholic drinks, apart from their other deleterious effects, are diuretics. Most soft drinks are loaded with sugar, contributing to problems of obesity, diabetes, and dental caries.</a:t>
            </a:r>
            <a:r>
              <a:rPr lang="en-US" dirty="0">
                <a:effectLst/>
              </a:rPr>
              <a:t> </a:t>
            </a:r>
            <a:endParaRPr lang="en-US" dirty="0"/>
          </a:p>
          <a:p>
            <a:endParaRPr lang="pt-BR" dirty="0"/>
          </a:p>
        </p:txBody>
      </p:sp>
    </p:spTree>
    <p:extLst>
      <p:ext uri="{BB962C8B-B14F-4D97-AF65-F5344CB8AC3E}">
        <p14:creationId xmlns:p14="http://schemas.microsoft.com/office/powerpoint/2010/main" val="1215027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Another important use of water is cleansing. Regular bathing removes accumulated dirt and contaminating debris, reducing the risk of infection.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Frequent hand washing may reduce transmission of many infectious agents from person to person. If people thoroughly washed their hands with soap and water before eating and after activities that soil their hands, a large percentage of infectious diseases would be eliminated.</a:t>
            </a:r>
          </a:p>
          <a:p>
            <a:endParaRPr lang="pt-BR" dirty="0"/>
          </a:p>
        </p:txBody>
      </p:sp>
    </p:spTree>
    <p:extLst>
      <p:ext uri="{BB962C8B-B14F-4D97-AF65-F5344CB8AC3E}">
        <p14:creationId xmlns:p14="http://schemas.microsoft.com/office/powerpoint/2010/main" val="2302716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Hydrotherapy is the use of water as a simple home therapeutic application. It is best applied as a help for simple muscular aches, pains, and bruises. </a:t>
            </a:r>
            <a:endParaRPr lang="en-US" dirty="0"/>
          </a:p>
          <a:p>
            <a:endParaRPr lang="pt-BR" dirty="0"/>
          </a:p>
        </p:txBody>
      </p:sp>
    </p:spTree>
    <p:extLst>
      <p:ext uri="{BB962C8B-B14F-4D97-AF65-F5344CB8AC3E}">
        <p14:creationId xmlns:p14="http://schemas.microsoft.com/office/powerpoint/2010/main" val="3659021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Li Ming was a retired woman who enjoyed working in her garden. Even the unusual heat wave that hit her region one summer didn’t deter her from tending her flowers and other plants. The temperature rose above 100 degrees Fahrenheit, and the humidity teetered at 90 percent. On the third day of these record-breaking temperatures, Li Ming called her daughter, Kim, but Li Ming sounded confused on the phone. Kim became alarmed and rushed to Li Ming’s house, where she found her mother lying on the kitchen floor unconscious. Apparently, Li Ming’s large fan wasn’t enough to fight the effects of the heat and humidity, and she suffered heat stroke—which can be life threatening.</a:t>
            </a:r>
            <a:r>
              <a:rPr lang="en-US" sz="1200" kern="1200" baseline="30000" dirty="0">
                <a:solidFill>
                  <a:schemeClr val="tx1"/>
                </a:solidFill>
                <a:effectLst/>
                <a:latin typeface="+mn-lt"/>
                <a:ea typeface="+mn-ea"/>
                <a:cs typeface="+mn-cs"/>
              </a:rPr>
              <a:t>1</a:t>
            </a:r>
          </a:p>
          <a:p>
            <a:endParaRPr lang="en-US" sz="1200" kern="1200" baseline="300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 </a:t>
            </a:r>
            <a:r>
              <a:rPr lang="en-US" sz="1200" kern="1200" baseline="0" dirty="0">
                <a:solidFill>
                  <a:schemeClr val="tx1"/>
                </a:solidFill>
                <a:effectLst/>
                <a:latin typeface="+mn-lt"/>
                <a:ea typeface="+mn-ea"/>
                <a:cs typeface="+mn-cs"/>
              </a:rPr>
              <a:t>U.S. Department of Health and Human Services, National Institute on Aging, “</a:t>
            </a:r>
            <a:r>
              <a:rPr lang="en-US" sz="1200" kern="1200" baseline="0" dirty="0" err="1">
                <a:solidFill>
                  <a:schemeClr val="tx1"/>
                </a:solidFill>
                <a:effectLst/>
                <a:latin typeface="+mn-lt"/>
                <a:ea typeface="+mn-ea"/>
                <a:cs typeface="+mn-cs"/>
              </a:rPr>
              <a:t>Hyperthermia”;http</a:t>
            </a:r>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www.nia.nih.gov</a:t>
            </a:r>
            <a:r>
              <a:rPr lang="en-US" sz="1200" kern="1200" baseline="0" dirty="0">
                <a:solidFill>
                  <a:schemeClr val="tx1"/>
                </a:solidFill>
                <a:effectLst/>
                <a:latin typeface="+mn-lt"/>
                <a:ea typeface="+mn-ea"/>
                <a:cs typeface="+mn-cs"/>
              </a:rPr>
              <a:t>/health/topics/hyperthermia. Accessed online April 4, 2012.</a:t>
            </a:r>
            <a:endParaRPr lang="en-US" sz="1200" kern="1200" dirty="0">
              <a:solidFill>
                <a:schemeClr val="tx1"/>
              </a:solidFill>
              <a:effectLst/>
              <a:latin typeface="+mn-lt"/>
              <a:ea typeface="+mn-ea"/>
              <a:cs typeface="+mn-cs"/>
            </a:endParaRPr>
          </a:p>
          <a:p>
            <a:endParaRPr lang="pt-BR" dirty="0"/>
          </a:p>
        </p:txBody>
      </p:sp>
    </p:spTree>
    <p:extLst>
      <p:ext uri="{BB962C8B-B14F-4D97-AF65-F5344CB8AC3E}">
        <p14:creationId xmlns:p14="http://schemas.microsoft.com/office/powerpoint/2010/main" val="1669330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dealing with muscular aches, apply hot, wet towels alternated with cold, wet towels (ending with a cold application) to affected areas to improve blood flow. If a recent injury and bruising have occurred, cold compresses are more appropriate.</a:t>
            </a:r>
            <a:r>
              <a:rPr lang="en-US" dirty="0">
                <a:effectLst/>
              </a:rPr>
              <a:t> </a:t>
            </a:r>
            <a:endParaRPr lang="en-US" b="1" dirty="0"/>
          </a:p>
          <a:p>
            <a:endParaRPr lang="pt-BR" dirty="0"/>
          </a:p>
        </p:txBody>
      </p:sp>
    </p:spTree>
    <p:extLst>
      <p:ext uri="{BB962C8B-B14F-4D97-AF65-F5344CB8AC3E}">
        <p14:creationId xmlns:p14="http://schemas.microsoft.com/office/powerpoint/2010/main" val="51877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dirty="0"/>
              <a:t>Caution should be exercised where the skin is diseased or cut. </a:t>
            </a:r>
          </a:p>
          <a:p>
            <a:endParaRPr lang="en-US" dirty="0"/>
          </a:p>
          <a:p>
            <a:r>
              <a:rPr lang="en-US" dirty="0"/>
              <a:t>When blood flow becomes impaired or there is neurological damage resulting in an inability to feel heat, hot applications may lead to serious injury. So caution is again advised. This is especially applicable to people with diabetes or those whose nerves have been damaged by injury or surgery. </a:t>
            </a:r>
          </a:p>
          <a:p>
            <a:endParaRPr lang="pt-BR" dirty="0"/>
          </a:p>
        </p:txBody>
      </p:sp>
    </p:spTree>
    <p:extLst>
      <p:ext uri="{BB962C8B-B14F-4D97-AF65-F5344CB8AC3E}">
        <p14:creationId xmlns:p14="http://schemas.microsoft.com/office/powerpoint/2010/main" val="648431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many modes of hydrotherapy, such as cold mitten friction, hot footbaths, heat compresses, and ice compresses. It’s unfortunate that so few utilize this most useful tool for relief</a:t>
            </a:r>
            <a:r>
              <a:rPr lang="en-US" sz="1200" kern="1200" baseline="0" dirty="0">
                <a:solidFill>
                  <a:schemeClr val="tx1"/>
                </a:solidFill>
                <a:effectLst/>
                <a:latin typeface="+mn-lt"/>
                <a:ea typeface="+mn-ea"/>
                <a:cs typeface="+mn-cs"/>
              </a:rPr>
              <a:t> of pain.</a:t>
            </a:r>
            <a:r>
              <a:rPr lang="en-US" dirty="0">
                <a:effectLst/>
              </a:rPr>
              <a:t> </a:t>
            </a:r>
            <a:endParaRPr lang="en-US" dirty="0"/>
          </a:p>
          <a:p>
            <a:endParaRPr lang="pt-BR" dirty="0"/>
          </a:p>
        </p:txBody>
      </p:sp>
    </p:spTree>
    <p:extLst>
      <p:ext uri="{BB962C8B-B14F-4D97-AF65-F5344CB8AC3E}">
        <p14:creationId xmlns:p14="http://schemas.microsoft.com/office/powerpoint/2010/main" val="2033462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man injured his elbow during a badminton game. He would not listen to advice to apply ice to the hematoma</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reduce the internal bleeding. The next day the bruised area around his elbow had swollen so much that he went to see the doctor. The doctor advised the use of ice compresses at home, and charged a $100 consultation fee!</a:t>
            </a:r>
          </a:p>
          <a:p>
            <a:endParaRPr lang="pt-BR" dirty="0"/>
          </a:p>
        </p:txBody>
      </p:sp>
    </p:spTree>
    <p:extLst>
      <p:ext uri="{BB962C8B-B14F-4D97-AF65-F5344CB8AC3E}">
        <p14:creationId xmlns:p14="http://schemas.microsoft.com/office/powerpoint/2010/main" val="2863633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external application of water is one of the easiest and most satisfactory ways of regulating the circulation of the blood. . . . But many have never learned by experience the beneficial effects of the proper use of water. . . . </a:t>
            </a:r>
            <a:r>
              <a:rPr kumimoji="0" lang="en-US" sz="1200" b="0" i="0" u="none" strike="noStrike" kern="1200" cap="none" spc="0" normalizeH="0" baseline="0" noProof="0" dirty="0">
                <a:ln>
                  <a:noFill/>
                </a:ln>
                <a:solidFill>
                  <a:prstClr val="black"/>
                </a:solidFill>
                <a:effectLst/>
                <a:uLnTx/>
                <a:uFillTx/>
                <a:latin typeface="+mn-lt"/>
                <a:ea typeface="+mn-ea"/>
                <a:cs typeface="+mn-cs"/>
              </a:rPr>
              <a:t>All should become intelligent in its use in simple home treatments.”</a:t>
            </a:r>
            <a:r>
              <a:rPr kumimoji="0" lang="en-US" sz="1200" b="0" i="0" u="none" strike="noStrike" kern="1200" cap="none" spc="0" normalizeH="0" baseline="30000" noProof="0" dirty="0">
                <a:ln>
                  <a:noFill/>
                </a:ln>
                <a:solidFill>
                  <a:prstClr val="black"/>
                </a:solidFill>
                <a:effectLst/>
                <a:uLnTx/>
                <a:uFillTx/>
                <a:latin typeface="+mn-lt"/>
                <a:ea typeface="+mn-ea"/>
                <a:cs typeface="+mn-cs"/>
              </a:rPr>
              <a:t>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mn-lt"/>
                <a:ea typeface="+mn-ea"/>
                <a:cs typeface="+mn-cs"/>
              </a:rPr>
              <a:t>8 </a:t>
            </a:r>
            <a:r>
              <a:rPr kumimoji="0" lang="en-US" sz="1200" b="0" i="0" u="none" strike="noStrike" kern="1200" cap="none" spc="0" normalizeH="0" baseline="0" noProof="0" dirty="0">
                <a:ln>
                  <a:noFill/>
                </a:ln>
                <a:solidFill>
                  <a:prstClr val="black"/>
                </a:solidFill>
                <a:effectLst/>
                <a:uLnTx/>
                <a:uFillTx/>
                <a:latin typeface="+mn-lt"/>
                <a:ea typeface="+mn-ea"/>
                <a:cs typeface="+mn-cs"/>
              </a:rPr>
              <a:t>Ellen G. White, The Ministry of Healing (Mountain View, Calif,: Pacific Press Publishing Association, 1942), p. 237.</a:t>
            </a:r>
          </a:p>
          <a:p>
            <a:endParaRPr lang="pt-BR" dirty="0"/>
          </a:p>
        </p:txBody>
      </p:sp>
    </p:spTree>
    <p:extLst>
      <p:ext uri="{BB962C8B-B14F-4D97-AF65-F5344CB8AC3E}">
        <p14:creationId xmlns:p14="http://schemas.microsoft.com/office/powerpoint/2010/main" val="662879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Water is a precious and indispensable resource. It is therefore important to conserve water resources: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Avoid wasting water</a:t>
            </a:r>
            <a:r>
              <a:rPr lang="en-US" sz="1200" kern="1200" dirty="0">
                <a:solidFill>
                  <a:schemeClr val="tx1"/>
                </a:solidFill>
                <a:effectLst/>
                <a:latin typeface="+mn-lt"/>
                <a:ea typeface="+mn-ea"/>
                <a:cs typeface="+mn-cs"/>
              </a:rPr>
              <a:t>. When possible, install toilets and shower heads in your home that use less water. When brushing your teeth, turn on the water tap only to wet and then rinse your toothbrush; turn the tap off while brushing your teeth. Repair leaking faucets; continuous small drips over time can turn into huge amounts of wasted water. Also watch for other appropriate ways to conserve water in your day-to-day routines.</a:t>
            </a:r>
            <a:r>
              <a:rPr lang="en-US" dirty="0">
                <a:effectLst/>
              </a:rPr>
              <a:t> </a:t>
            </a:r>
            <a:endParaRPr lang="en-US" dirty="0"/>
          </a:p>
          <a:p>
            <a:endParaRPr lang="pt-BR" dirty="0"/>
          </a:p>
        </p:txBody>
      </p:sp>
    </p:spTree>
    <p:extLst>
      <p:ext uri="{BB962C8B-B14F-4D97-AF65-F5344CB8AC3E}">
        <p14:creationId xmlns:p14="http://schemas.microsoft.com/office/powerpoint/2010/main" val="1862648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Avoid polluting water</a:t>
            </a:r>
            <a:r>
              <a:rPr lang="en-US" sz="1200" kern="1200" dirty="0">
                <a:solidFill>
                  <a:schemeClr val="tx1"/>
                </a:solidFill>
                <a:effectLst/>
                <a:latin typeface="+mn-lt"/>
                <a:ea typeface="+mn-ea"/>
                <a:cs typeface="+mn-cs"/>
              </a:rPr>
              <a:t>. Water can be polluted by human excrement, industrial waste, and chemicals. Animals raised in large agricultural feed-lot operations consume huge quantities of water, and their excrement has the potential to pollute groundwater and nearby rivers and streams. </a:t>
            </a:r>
            <a:endParaRPr lang="en-US" dirty="0"/>
          </a:p>
          <a:p>
            <a:endParaRPr lang="pt-BR" dirty="0"/>
          </a:p>
        </p:txBody>
      </p:sp>
    </p:spTree>
    <p:extLst>
      <p:ext uri="{BB962C8B-B14F-4D97-AF65-F5344CB8AC3E}">
        <p14:creationId xmlns:p14="http://schemas.microsoft.com/office/powerpoint/2010/main" val="4121571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Eating a vegetarian diet helps to conserve water because foods consumed in a plant-based diet require much less water to produce. </a:t>
            </a:r>
          </a:p>
          <a:p>
            <a:endParaRPr lang="pt-BR" dirty="0"/>
          </a:p>
        </p:txBody>
      </p:sp>
    </p:spTree>
    <p:extLst>
      <p:ext uri="{BB962C8B-B14F-4D97-AF65-F5344CB8AC3E}">
        <p14:creationId xmlns:p14="http://schemas.microsoft.com/office/powerpoint/2010/main" val="10954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Life cannot exist without water. All body functions require it. Water cleanses, refreshes, and powerfully aids the body’s restoration. Similarly, in our spiritual lives, we cannot live eternally without the Water of Life.</a:t>
            </a:r>
          </a:p>
          <a:p>
            <a:endParaRPr lang="pt-BR" dirty="0"/>
          </a:p>
        </p:txBody>
      </p:sp>
    </p:spTree>
    <p:extLst>
      <p:ext uri="{BB962C8B-B14F-4D97-AF65-F5344CB8AC3E}">
        <p14:creationId xmlns:p14="http://schemas.microsoft.com/office/powerpoint/2010/main" val="3551770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What does the term “Water of Life” mean? Two thousand years ago Jesus Christ met a woman in Samaria who had come to a well to draw water. He asked her for a drink, and in the ensuing conversation He said He could give her water that would take away her thirst forever. “‘Whoever drinks of this water [from the well] will thirst again,’” Jesus told her, “‘but whoever drinks of the water that I shall give him will never thirst. But the water that I shall give him will become in him a fountain of water springing up into everlasting life’” (John 4:13, 14, NKJV). Such a concept implies a spiritual thirst-quenching that would satisfy the yearning for peace, joy, freedom from guilt, forgiveness, and a sense of oneness with God.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Christians find such a solution in the person of Jesus Christ. His life was in marked contrast to the turmoil, strife, jealousy, anger, and dissatisfaction among the people both of His day and ours. His offer to all is that we come to Him and dedicate ourselves to His service. He promises that this will bring relief from toil, anxiety, and stress; providing rest and fulfillment in Him. His offer is still valid today. May we be transformed as we drink, bathe, and are soaked in His compassion, love, and acceptance.</a:t>
            </a:r>
          </a:p>
          <a:p>
            <a:endParaRPr lang="pt-BR" dirty="0"/>
          </a:p>
        </p:txBody>
      </p:sp>
    </p:spTree>
    <p:extLst>
      <p:ext uri="{BB962C8B-B14F-4D97-AF65-F5344CB8AC3E}">
        <p14:creationId xmlns:p14="http://schemas.microsoft.com/office/powerpoint/2010/main" val="167691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can lower the risk of heat-related illness, such as heat stroke, by drinking plenty of liquids, particularly water and fruit and vegetable juices. Next to air, water is the most vital element needed for survival.</a:t>
            </a:r>
          </a:p>
          <a:p>
            <a:endParaRPr lang="pt-BR" dirty="0"/>
          </a:p>
        </p:txBody>
      </p:sp>
    </p:spTree>
    <p:extLst>
      <p:ext uri="{BB962C8B-B14F-4D97-AF65-F5344CB8AC3E}">
        <p14:creationId xmlns:p14="http://schemas.microsoft.com/office/powerpoint/2010/main" val="1395784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will now focus on some life application questions regarding liquids. We will review them carefully so that you have time to consider the questions and apply what you are learning to your life. Please write your responses in your Celebrating Liquids participant worksheet. Feel free to ask questions and to look back over the material. </a:t>
            </a:r>
          </a:p>
          <a:p>
            <a:endParaRPr lang="pt-BR" dirty="0"/>
          </a:p>
        </p:txBody>
      </p:sp>
    </p:spTree>
    <p:extLst>
      <p:ext uri="{BB962C8B-B14F-4D97-AF65-F5344CB8AC3E}">
        <p14:creationId xmlns:p14="http://schemas.microsoft.com/office/powerpoint/2010/main" val="3788923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Based on my level of activity,</a:t>
            </a:r>
            <a:r>
              <a:rPr lang="en-US" sz="1200" kern="1200" baseline="0" dirty="0">
                <a:solidFill>
                  <a:schemeClr val="tx1"/>
                </a:solidFill>
                <a:effectLst/>
                <a:latin typeface="+mn-lt"/>
                <a:ea typeface="+mn-ea"/>
                <a:cs typeface="+mn-cs"/>
              </a:rPr>
              <a:t> h</a:t>
            </a:r>
            <a:r>
              <a:rPr lang="en-US" sz="1200" kern="1200" dirty="0">
                <a:solidFill>
                  <a:schemeClr val="tx1"/>
                </a:solidFill>
                <a:effectLst/>
                <a:latin typeface="+mn-lt"/>
                <a:ea typeface="+mn-ea"/>
                <a:cs typeface="+mn-cs"/>
              </a:rPr>
              <a:t>ow much water does my body lose daily? </a:t>
            </a:r>
          </a:p>
        </p:txBody>
      </p:sp>
    </p:spTree>
    <p:extLst>
      <p:ext uri="{BB962C8B-B14F-4D97-AF65-F5344CB8AC3E}">
        <p14:creationId xmlns:p14="http://schemas.microsoft.com/office/powerpoint/2010/main" val="695447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much liquid am I taking in every day? </a:t>
            </a:r>
          </a:p>
          <a:p>
            <a:endParaRPr lang="pt-BR" dirty="0"/>
          </a:p>
        </p:txBody>
      </p:sp>
    </p:spTree>
    <p:extLst>
      <p:ext uri="{BB962C8B-B14F-4D97-AF65-F5344CB8AC3E}">
        <p14:creationId xmlns:p14="http://schemas.microsoft.com/office/powerpoint/2010/main" val="1093275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the suggested criteria of the color of my urine</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am I getting sufficient liquids on a daily basis?</a:t>
            </a:r>
          </a:p>
          <a:p>
            <a:endParaRPr lang="pt-BR" dirty="0"/>
          </a:p>
        </p:txBody>
      </p:sp>
    </p:spTree>
    <p:extLst>
      <p:ext uri="{BB962C8B-B14F-4D97-AF65-F5344CB8AC3E}">
        <p14:creationId xmlns:p14="http://schemas.microsoft.com/office/powerpoint/2010/main" val="3729554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can I do to increase my intake of liquids?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pt-BR" dirty="0"/>
          </a:p>
        </p:txBody>
      </p:sp>
    </p:spTree>
    <p:extLst>
      <p:ext uri="{BB962C8B-B14F-4D97-AF65-F5344CB8AC3E}">
        <p14:creationId xmlns:p14="http://schemas.microsoft.com/office/powerpoint/2010/main" val="803662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I need to fill a water bottle each morning and make sure I drink it all?</a:t>
            </a:r>
          </a:p>
          <a:p>
            <a:endParaRPr lang="pt-BR" dirty="0"/>
          </a:p>
        </p:txBody>
      </p:sp>
    </p:spTree>
    <p:extLst>
      <p:ext uri="{BB962C8B-B14F-4D97-AF65-F5344CB8AC3E}">
        <p14:creationId xmlns:p14="http://schemas.microsoft.com/office/powerpoint/2010/main" val="446337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Would a schedule to drink at specific times each day be useful (not forgetting the important first glass in the morning)?</a:t>
            </a:r>
          </a:p>
          <a:p>
            <a:endParaRPr lang="pt-BR" dirty="0"/>
          </a:p>
        </p:txBody>
      </p:sp>
    </p:spTree>
    <p:extLst>
      <p:ext uri="{BB962C8B-B14F-4D97-AF65-F5344CB8AC3E}">
        <p14:creationId xmlns:p14="http://schemas.microsoft.com/office/powerpoint/2010/main" val="3162196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percentage of my liquid intake is pure water? </a:t>
            </a:r>
          </a:p>
          <a:p>
            <a:endParaRPr lang="pt-BR" dirty="0"/>
          </a:p>
        </p:txBody>
      </p:sp>
    </p:spTree>
    <p:extLst>
      <p:ext uri="{BB962C8B-B14F-4D97-AF65-F5344CB8AC3E}">
        <p14:creationId xmlns:p14="http://schemas.microsoft.com/office/powerpoint/2010/main" val="2182520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drinks increase the chance of dehydration because they are diuretic in nature? </a:t>
            </a:r>
          </a:p>
          <a:p>
            <a:endParaRPr lang="pt-BR" dirty="0"/>
          </a:p>
        </p:txBody>
      </p:sp>
    </p:spTree>
    <p:extLst>
      <p:ext uri="{BB962C8B-B14F-4D97-AF65-F5344CB8AC3E}">
        <p14:creationId xmlns:p14="http://schemas.microsoft.com/office/powerpoint/2010/main" val="3468988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I consume too many sugary drinks (including fruit juices) that contribute to a weight problem? </a:t>
            </a:r>
          </a:p>
          <a:p>
            <a:endParaRPr lang="pt-BR" dirty="0"/>
          </a:p>
        </p:txBody>
      </p:sp>
    </p:spTree>
    <p:extLst>
      <p:ext uri="{BB962C8B-B14F-4D97-AF65-F5344CB8AC3E}">
        <p14:creationId xmlns:p14="http://schemas.microsoft.com/office/powerpoint/2010/main" val="3818126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weight, a newborn infant is approximately 75 percent water, and an adult about 70 percent. A man weighing 198 pounds has about 138 pounds of water in his body.</a:t>
            </a:r>
          </a:p>
          <a:p>
            <a:endParaRPr lang="pt-BR" dirty="0"/>
          </a:p>
        </p:txBody>
      </p:sp>
    </p:spTree>
    <p:extLst>
      <p:ext uri="{BB962C8B-B14F-4D97-AF65-F5344CB8AC3E}">
        <p14:creationId xmlns:p14="http://schemas.microsoft.com/office/powerpoint/2010/main" val="584908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I make too many of these drinks readily available for my family, rather than keeping them for special times only?</a:t>
            </a:r>
          </a:p>
          <a:p>
            <a:endParaRPr lang="pt-BR" dirty="0"/>
          </a:p>
        </p:txBody>
      </p:sp>
    </p:spTree>
    <p:extLst>
      <p:ext uri="{BB962C8B-B14F-4D97-AF65-F5344CB8AC3E}">
        <p14:creationId xmlns:p14="http://schemas.microsoft.com/office/powerpoint/2010/main" val="1062355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a third of the water my body gets comes from my food, do I need to re-evaluate the amount of high-water foods I’m eating? </a:t>
            </a:r>
          </a:p>
          <a:p>
            <a:endParaRPr lang="pt-BR" dirty="0"/>
          </a:p>
        </p:txBody>
      </p:sp>
    </p:spTree>
    <p:extLst>
      <p:ext uri="{BB962C8B-B14F-4D97-AF65-F5344CB8AC3E}">
        <p14:creationId xmlns:p14="http://schemas.microsoft.com/office/powerpoint/2010/main" val="798803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Which of the fruits and vegetables mentioned that are high in water content am I going to choose to use more regularly?</a:t>
            </a:r>
          </a:p>
          <a:p>
            <a:endParaRPr lang="pt-BR" dirty="0"/>
          </a:p>
        </p:txBody>
      </p:sp>
    </p:spTree>
    <p:extLst>
      <p:ext uri="{BB962C8B-B14F-4D97-AF65-F5344CB8AC3E}">
        <p14:creationId xmlns:p14="http://schemas.microsoft.com/office/powerpoint/2010/main" val="567175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How often do I use water as a cleansing or healing agent? </a:t>
            </a:r>
            <a:endParaRPr lang="en-US" dirty="0"/>
          </a:p>
        </p:txBody>
      </p:sp>
    </p:spTree>
    <p:extLst>
      <p:ext uri="{BB962C8B-B14F-4D97-AF65-F5344CB8AC3E}">
        <p14:creationId xmlns:p14="http://schemas.microsoft.com/office/powerpoint/2010/main" val="3392337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should I tactfully remind others to wash their hands more frequently in order to stop the spread of infections?</a:t>
            </a:r>
          </a:p>
          <a:p>
            <a:endParaRPr lang="pt-BR" dirty="0"/>
          </a:p>
        </p:txBody>
      </p:sp>
    </p:spTree>
    <p:extLst>
      <p:ext uri="{BB962C8B-B14F-4D97-AF65-F5344CB8AC3E}">
        <p14:creationId xmlns:p14="http://schemas.microsoft.com/office/powerpoint/2010/main" val="1501584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is it appropriate to use hydrotherapy? Do I have ice or ice packs in my refrigerator for use on bumps or bruises?</a:t>
            </a:r>
          </a:p>
          <a:p>
            <a:endParaRPr lang="pt-BR" dirty="0"/>
          </a:p>
        </p:txBody>
      </p:sp>
    </p:spTree>
    <p:extLst>
      <p:ext uri="{BB962C8B-B14F-4D97-AF65-F5344CB8AC3E}">
        <p14:creationId xmlns:p14="http://schemas.microsoft.com/office/powerpoint/2010/main" val="2328404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this time we will divide into small groups of three or four. This will be a great opportunity for you to get to know one another and to work together as we discuss the next series of questions in our groups. You may write your responses and/or the group’s responses in your Celebrating Liquids participant worksheet.</a:t>
            </a:r>
          </a:p>
          <a:p>
            <a:endParaRPr lang="pt-BR" dirty="0"/>
          </a:p>
          <a:p>
            <a:endParaRPr lang="pt-BR" dirty="0"/>
          </a:p>
          <a:p>
            <a:r>
              <a:rPr lang="en-US" sz="1200" kern="1200" dirty="0">
                <a:solidFill>
                  <a:schemeClr val="tx1"/>
                </a:solidFill>
                <a:effectLst/>
                <a:latin typeface="+mn-lt"/>
                <a:ea typeface="+mn-ea"/>
                <a:cs typeface="+mn-cs"/>
              </a:rPr>
              <a:t>Ron and his family enjoy exercising outdoors. When it is hot and humid, they drink a lot of sodas to keep hydrated. Sometimes they complain of headaches and dizziness.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is wrong? </a:t>
            </a:r>
          </a:p>
          <a:p>
            <a:endParaRPr lang="pt-BR" dirty="0"/>
          </a:p>
        </p:txBody>
      </p:sp>
    </p:spTree>
    <p:extLst>
      <p:ext uri="{BB962C8B-B14F-4D97-AF65-F5344CB8AC3E}">
        <p14:creationId xmlns:p14="http://schemas.microsoft.com/office/powerpoint/2010/main" val="2398680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could I encourage them to exercise, but also keep them safe?</a:t>
            </a:r>
          </a:p>
          <a:p>
            <a:endParaRPr lang="pt-BR" dirty="0"/>
          </a:p>
        </p:txBody>
      </p:sp>
    </p:spTree>
    <p:extLst>
      <p:ext uri="{BB962C8B-B14F-4D97-AF65-F5344CB8AC3E}">
        <p14:creationId xmlns:p14="http://schemas.microsoft.com/office/powerpoint/2010/main" val="2482593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are the symptoms of dehydration and heat stroke that I should look for?</a:t>
            </a:r>
          </a:p>
          <a:p>
            <a:endParaRPr lang="pt-BR" dirty="0"/>
          </a:p>
        </p:txBody>
      </p:sp>
    </p:spTree>
    <p:extLst>
      <p:ext uri="{BB962C8B-B14F-4D97-AF65-F5344CB8AC3E}">
        <p14:creationId xmlns:p14="http://schemas.microsoft.com/office/powerpoint/2010/main" val="2709340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lvl="0"/>
            <a:r>
              <a:rPr lang="en-US" sz="1200" kern="1200" dirty="0">
                <a:solidFill>
                  <a:schemeClr val="tx1"/>
                </a:solidFill>
                <a:effectLst/>
                <a:latin typeface="+mn-lt"/>
                <a:ea typeface="+mn-ea"/>
                <a:cs typeface="+mn-cs"/>
              </a:rPr>
              <a:t>How often do I think about and thank God for the wonderful gift of sufficient water?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Which of the suggested ways to conserve water will I begin implementing?</a:t>
            </a:r>
          </a:p>
          <a:p>
            <a:endParaRPr lang="pt-BR" dirty="0"/>
          </a:p>
        </p:txBody>
      </p:sp>
    </p:spTree>
    <p:extLst>
      <p:ext uri="{BB962C8B-B14F-4D97-AF65-F5344CB8AC3E}">
        <p14:creationId xmlns:p14="http://schemas.microsoft.com/office/powerpoint/2010/main" val="4035310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The gray matter of the brain is approximately 85 percent water, blood is 83 percent water, muscles are about 75 percent water, and even hard marrow bones are 20 to 25 percent water.</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Almost every cell and tissue of the body not only contains water, but is continually bathed in fluid and requires water to perform its functions.</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M. G. </a:t>
            </a:r>
            <a:r>
              <a:rPr lang="en-US" sz="1200" kern="1200" dirty="0" err="1">
                <a:solidFill>
                  <a:schemeClr val="tx1"/>
                </a:solidFill>
                <a:effectLst/>
                <a:latin typeface="+mn-lt"/>
                <a:ea typeface="+mn-ea"/>
                <a:cs typeface="+mn-cs"/>
              </a:rPr>
              <a:t>Hardinge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 Philosophy of Health</a:t>
            </a:r>
            <a:r>
              <a:rPr lang="en-US" sz="1200" i="0" kern="1200" dirty="0">
                <a:solidFill>
                  <a:schemeClr val="tx1"/>
                </a:solidFill>
                <a:effectLst/>
                <a:latin typeface="+mn-lt"/>
                <a:ea typeface="+mn-ea"/>
                <a:cs typeface="+mn-cs"/>
              </a:rPr>
              <a:t> (Loma Linda University School of Public Health, 1980), p. 37.</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88596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 I chose to use more plant-based foods that consume less water in production and reduce the amount of contamination of water supplies?</a:t>
            </a:r>
          </a:p>
          <a:p>
            <a:endParaRPr lang="pt-BR" dirty="0"/>
          </a:p>
        </p:txBody>
      </p:sp>
    </p:spTree>
    <p:extLst>
      <p:ext uri="{BB962C8B-B14F-4D97-AF65-F5344CB8AC3E}">
        <p14:creationId xmlns:p14="http://schemas.microsoft.com/office/powerpoint/2010/main" val="776970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Being thirsty reminds us of the greater thirst for the “water of life” that Jesus offers.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 can I accept that gift so that I also can be a source of life to those with whom I interact on a daily basis?</a:t>
            </a:r>
          </a:p>
          <a:p>
            <a:endParaRPr lang="pt-BR" dirty="0"/>
          </a:p>
        </p:txBody>
      </p:sp>
    </p:spTree>
    <p:extLst>
      <p:ext uri="{BB962C8B-B14F-4D97-AF65-F5344CB8AC3E}">
        <p14:creationId xmlns:p14="http://schemas.microsoft.com/office/powerpoint/2010/main" val="130712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glad that you took the time to attend this discussion. We hope that you make liquids a daily part of your healthy lifestyle.  We look forward to seeing you at the next CELEBRATIONS presentation! </a:t>
            </a:r>
          </a:p>
          <a:p>
            <a:endParaRPr lang="pt-BR" dirty="0"/>
          </a:p>
        </p:txBody>
      </p:sp>
    </p:spTree>
    <p:extLst>
      <p:ext uri="{BB962C8B-B14F-4D97-AF65-F5344CB8AC3E}">
        <p14:creationId xmlns:p14="http://schemas.microsoft.com/office/powerpoint/2010/main" val="2228241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a:t>
            </a:r>
            <a:r>
              <a:rPr lang="en-US" sz="1200" kern="1200" baseline="0" dirty="0">
                <a:solidFill>
                  <a:schemeClr val="tx1"/>
                </a:solidFill>
                <a:effectLst/>
                <a:latin typeface="+mn-lt"/>
                <a:ea typeface="+mn-ea"/>
                <a:cs typeface="+mn-cs"/>
              </a:rPr>
              <a:t> Kathleen </a:t>
            </a:r>
            <a:r>
              <a:rPr lang="en-US" sz="1200" kern="1200" baseline="0" dirty="0" err="1">
                <a:solidFill>
                  <a:schemeClr val="tx1"/>
                </a:solidFill>
                <a:effectLst/>
                <a:latin typeface="+mn-lt"/>
                <a:ea typeface="+mn-ea"/>
                <a:cs typeface="+mn-cs"/>
              </a:rPr>
              <a:t>Kuntaraf</a:t>
            </a:r>
            <a:endParaRPr lang="en-US" sz="1200" kern="1200">
              <a:solidFill>
                <a:schemeClr val="tx1"/>
              </a:solidFill>
              <a:effectLst/>
              <a:latin typeface="+mn-lt"/>
              <a:ea typeface="+mn-ea"/>
              <a:cs typeface="+mn-cs"/>
            </a:endParaRPr>
          </a:p>
          <a:p>
            <a:endParaRPr lang="pt-BR"/>
          </a:p>
        </p:txBody>
      </p:sp>
    </p:spTree>
    <p:extLst>
      <p:ext uri="{BB962C8B-B14F-4D97-AF65-F5344CB8AC3E}">
        <p14:creationId xmlns:p14="http://schemas.microsoft.com/office/powerpoint/2010/main" val="32480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Water, the liquid of life, is a medium in which metabolism takes place. It is:</a:t>
            </a:r>
          </a:p>
          <a:p>
            <a:pPr marL="171450" lvl="0" indent="-171450">
              <a:buFont typeface="Arial"/>
              <a:buChar char="•"/>
            </a:pPr>
            <a:r>
              <a:rPr lang="en-US" sz="1200" kern="1200" dirty="0">
                <a:solidFill>
                  <a:schemeClr val="tx1"/>
                </a:solidFill>
                <a:effectLst/>
                <a:latin typeface="+mn-lt"/>
                <a:ea typeface="+mn-ea"/>
                <a:cs typeface="+mn-cs"/>
              </a:rPr>
              <a:t>the transport system within the body</a:t>
            </a:r>
          </a:p>
          <a:p>
            <a:pPr marL="171450" lvl="0" indent="-171450">
              <a:buFont typeface="Arial"/>
              <a:buChar char="•"/>
            </a:pPr>
            <a:r>
              <a:rPr lang="en-US" sz="1200" kern="1200" dirty="0">
                <a:solidFill>
                  <a:schemeClr val="tx1"/>
                </a:solidFill>
                <a:effectLst/>
                <a:latin typeface="+mn-lt"/>
                <a:ea typeface="+mn-ea"/>
                <a:cs typeface="+mn-cs"/>
              </a:rPr>
              <a:t>a lubricant for movement</a:t>
            </a:r>
          </a:p>
          <a:p>
            <a:pPr marL="171450" lvl="0" indent="-171450">
              <a:buFont typeface="Arial"/>
              <a:buChar char="•"/>
            </a:pPr>
            <a:r>
              <a:rPr lang="en-US" sz="1200" kern="1200" dirty="0">
                <a:solidFill>
                  <a:schemeClr val="tx1"/>
                </a:solidFill>
                <a:effectLst/>
                <a:latin typeface="+mn-lt"/>
                <a:ea typeface="+mn-ea"/>
                <a:cs typeface="+mn-cs"/>
              </a:rPr>
              <a:t>the facilitator of digestion</a:t>
            </a:r>
          </a:p>
          <a:p>
            <a:endParaRPr lang="pt-BR" dirty="0"/>
          </a:p>
        </p:txBody>
      </p:sp>
    </p:spTree>
    <p:extLst>
      <p:ext uri="{BB962C8B-B14F-4D97-AF65-F5344CB8AC3E}">
        <p14:creationId xmlns:p14="http://schemas.microsoft.com/office/powerpoint/2010/main" val="1385812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71450" lvl="0" indent="-171450">
              <a:buFont typeface="Arial"/>
              <a:buChar char="•"/>
            </a:pPr>
            <a:r>
              <a:rPr lang="en-US" sz="1200" kern="1200" dirty="0">
                <a:solidFill>
                  <a:schemeClr val="tx1"/>
                </a:solidFill>
                <a:effectLst/>
                <a:latin typeface="+mn-lt"/>
                <a:ea typeface="+mn-ea"/>
                <a:cs typeface="+mn-cs"/>
              </a:rPr>
              <a:t>the prime transporter of waste via the kidneys</a:t>
            </a:r>
          </a:p>
          <a:p>
            <a:pPr marL="171450" lvl="0" indent="-171450">
              <a:buFont typeface="Arial"/>
              <a:buChar char="•"/>
            </a:pPr>
            <a:r>
              <a:rPr lang="en-US" sz="1200" kern="1200" dirty="0">
                <a:solidFill>
                  <a:schemeClr val="tx1"/>
                </a:solidFill>
                <a:effectLst/>
                <a:latin typeface="+mn-lt"/>
                <a:ea typeface="+mn-ea"/>
                <a:cs typeface="+mn-cs"/>
              </a:rPr>
              <a:t>a temperature regulator</a:t>
            </a:r>
          </a:p>
          <a:p>
            <a:pPr marL="171450" indent="-171450">
              <a:buFont typeface="Arial"/>
              <a:buChar char="•"/>
            </a:pPr>
            <a:r>
              <a:rPr lang="en-US" sz="1200" kern="1200" dirty="0">
                <a:solidFill>
                  <a:schemeClr val="tx1"/>
                </a:solidFill>
                <a:effectLst/>
                <a:latin typeface="+mn-lt"/>
                <a:ea typeface="+mn-ea"/>
                <a:cs typeface="+mn-cs"/>
              </a:rPr>
              <a:t>a major constituent of the circulating blood</a:t>
            </a:r>
            <a:endParaRPr lang="en-US" dirty="0"/>
          </a:p>
          <a:p>
            <a:endParaRPr lang="pt-BR" dirty="0"/>
          </a:p>
        </p:txBody>
      </p:sp>
    </p:spTree>
    <p:extLst>
      <p:ext uri="{BB962C8B-B14F-4D97-AF65-F5344CB8AC3E}">
        <p14:creationId xmlns:p14="http://schemas.microsoft.com/office/powerpoint/2010/main" val="142018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About two thirds of the water our body requires comes from ingested liquid; about one third from our food; and a small amount of liquid is synthesized during food metabolism. Fruits and vegetables generally have higher water content than other food groups. Examples include: apricots, watermelon, papaya, citrus, strawberries, apples, grapes, cherries, spinach, bell peppers, lettuce, carrots, cucumbers, squash, broccoli, celery, and tomatoes.</a:t>
            </a:r>
            <a:endParaRPr lang="en-US" dirty="0"/>
          </a:p>
          <a:p>
            <a:endParaRPr lang="pt-BR" dirty="0"/>
          </a:p>
        </p:txBody>
      </p:sp>
    </p:spTree>
    <p:extLst>
      <p:ext uri="{BB962C8B-B14F-4D97-AF65-F5344CB8AC3E}">
        <p14:creationId xmlns:p14="http://schemas.microsoft.com/office/powerpoint/2010/main" val="265731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Ideally, the body maintains a balance between the amount of water lost each day and the amount taken in to replace it. The amount of daily water lost depends on climatic conditions and physical activities, as you can see in this table.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table shows that sweat is excreted 50 times quicker under conditions of prolonged heavy exercise compared to low activity in normal temperatures. The average human excretes a total of some 2,300 milliliters of water daily during low activity at normal temperature, and 6,600 milliliters in prolonged heavy exercise.</a:t>
            </a:r>
            <a:r>
              <a:rPr lang="en-US" sz="1200" kern="1200" baseline="30000" dirty="0">
                <a:solidFill>
                  <a:schemeClr val="tx1"/>
                </a:solidFill>
                <a:effectLst/>
                <a:latin typeface="+mn-lt"/>
                <a:ea typeface="+mn-ea"/>
                <a:cs typeface="+mn-cs"/>
              </a:rPr>
              <a:t>3</a:t>
            </a:r>
          </a:p>
          <a:p>
            <a:endParaRPr lang="en-US" sz="1200" kern="1200" baseline="300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3 </a:t>
            </a:r>
            <a:r>
              <a:rPr lang="en-US" sz="1200" kern="1200" baseline="0" dirty="0">
                <a:solidFill>
                  <a:schemeClr val="tx1"/>
                </a:solidFill>
                <a:effectLst/>
                <a:latin typeface="+mn-lt"/>
                <a:ea typeface="+mn-ea"/>
                <a:cs typeface="+mn-cs"/>
              </a:rPr>
              <a:t>H. C. Guyton, J. E. Hall, </a:t>
            </a:r>
            <a:r>
              <a:rPr lang="en-US" sz="1200" i="1" kern="1200" baseline="0" dirty="0">
                <a:solidFill>
                  <a:schemeClr val="tx1"/>
                </a:solidFill>
                <a:effectLst/>
                <a:latin typeface="+mn-lt"/>
                <a:ea typeface="+mn-ea"/>
                <a:cs typeface="+mn-cs"/>
              </a:rPr>
              <a:t>Textbook of Medical Physiology</a:t>
            </a:r>
            <a:r>
              <a:rPr lang="en-US" sz="1200" i="0" kern="1200" baseline="0" dirty="0">
                <a:solidFill>
                  <a:schemeClr val="tx1"/>
                </a:solidFill>
                <a:effectLst/>
                <a:latin typeface="+mn-lt"/>
                <a:ea typeface="+mn-ea"/>
                <a:cs typeface="+mn-cs"/>
              </a:rPr>
              <a:t> (Philadelphia, Penn.: W.B. Saunders Co., 2000), p. 265.</a:t>
            </a:r>
            <a:endParaRPr lang="en-US" sz="1200" kern="1200" dirty="0">
              <a:solidFill>
                <a:schemeClr val="tx1"/>
              </a:solidFill>
              <a:effectLst/>
              <a:latin typeface="+mn-lt"/>
              <a:ea typeface="+mn-ea"/>
              <a:cs typeface="+mn-cs"/>
            </a:endParaRPr>
          </a:p>
          <a:p>
            <a:endParaRPr lang="pt-BR" dirty="0"/>
          </a:p>
        </p:txBody>
      </p:sp>
    </p:spTree>
    <p:extLst>
      <p:ext uri="{BB962C8B-B14F-4D97-AF65-F5344CB8AC3E}">
        <p14:creationId xmlns:p14="http://schemas.microsoft.com/office/powerpoint/2010/main" val="279016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5"/>
            <a:ext cx="10363200" cy="1470026"/>
          </a:xfrm>
          <a:prstGeom prst="rect">
            <a:avLst/>
          </a:prstGeom>
        </p:spPr>
        <p:txBody>
          <a:bodyPr/>
          <a:lstStyle>
            <a:lvl1pPr>
              <a:defRPr sz="4400"/>
            </a:lvl1pPr>
          </a:lstStyle>
          <a:p>
            <a:r>
              <a:t>Title Text</a:t>
            </a:r>
          </a:p>
        </p:txBody>
      </p:sp>
      <p:sp>
        <p:nvSpPr>
          <p:cNvPr id="12" name="Body Level One…"/>
          <p:cNvSpPr txBox="1">
            <a:spLocks noGrp="1"/>
          </p:cNvSpPr>
          <p:nvPr>
            <p:ph type="body" sz="quarter" idx="1"/>
          </p:nvPr>
        </p:nvSpPr>
        <p:spPr>
          <a:xfrm>
            <a:off x="1828800" y="3886200"/>
            <a:ext cx="8534400" cy="1752600"/>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839200" y="274639"/>
            <a:ext cx="2743200" cy="5851526"/>
          </a:xfrm>
          <a:prstGeom prst="rect">
            <a:avLst/>
          </a:prstGeom>
        </p:spPr>
        <p:txBody>
          <a:bodyPr/>
          <a:lstStyle/>
          <a:p>
            <a:r>
              <a:t>Title Text</a:t>
            </a:r>
          </a:p>
        </p:txBody>
      </p:sp>
      <p:sp>
        <p:nvSpPr>
          <p:cNvPr id="102" name="Body Level One…"/>
          <p:cNvSpPr txBox="1">
            <a:spLocks noGrp="1"/>
          </p:cNvSpPr>
          <p:nvPr>
            <p:ph type="body" idx="1"/>
          </p:nvPr>
        </p:nvSpPr>
        <p:spPr>
          <a:xfrm>
            <a:off x="609600" y="274639"/>
            <a:ext cx="80264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lide de Título">
    <p:bg>
      <p:bgPr>
        <a:solidFill>
          <a:srgbClr val="FFFFFF"/>
        </a:solid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1524000" y="1122362"/>
            <a:ext cx="9144000" cy="2387601"/>
          </a:xfrm>
          <a:prstGeom prst="rect">
            <a:avLst/>
          </a:prstGeom>
        </p:spPr>
        <p:txBody>
          <a:bodyPr anchor="b"/>
          <a:lstStyle>
            <a:lvl1pPr algn="ctr">
              <a:lnSpc>
                <a:spcPct val="90000"/>
              </a:lnSpc>
              <a:defRPr sz="6000">
                <a:solidFill>
                  <a:srgbClr val="000000"/>
                </a:solidFill>
                <a:latin typeface="Calibri Light"/>
                <a:ea typeface="Calibri Light"/>
                <a:cs typeface="Calibri Light"/>
                <a:sym typeface="Calibri Light"/>
              </a:defRPr>
            </a:lvl1pPr>
          </a:lstStyle>
          <a:p>
            <a:r>
              <a:t>Title Text</a:t>
            </a:r>
          </a:p>
        </p:txBody>
      </p:sp>
      <p:sp>
        <p:nvSpPr>
          <p:cNvPr id="111" name="Body Level One…"/>
          <p:cNvSpPr txBox="1">
            <a:spLocks noGrp="1"/>
          </p:cNvSpPr>
          <p:nvPr>
            <p:ph type="body" sz="quarter" idx="1"/>
          </p:nvPr>
        </p:nvSpPr>
        <p:spPr>
          <a:xfrm>
            <a:off x="1524000" y="3602037"/>
            <a:ext cx="9144000" cy="1655763"/>
          </a:xfrm>
          <a:prstGeom prst="rect">
            <a:avLst/>
          </a:prstGeom>
        </p:spPr>
        <p:txBody>
          <a:bodyPr/>
          <a:lstStyle>
            <a:lvl1pPr marL="0" indent="0" algn="ctr">
              <a:lnSpc>
                <a:spcPct val="90000"/>
              </a:lnSpc>
              <a:spcBef>
                <a:spcPts val="1000"/>
              </a:spcBef>
              <a:buSzTx/>
              <a:buFontTx/>
              <a:buNone/>
              <a:defRPr sz="2400">
                <a:solidFill>
                  <a:srgbClr val="000000"/>
                </a:solidFill>
                <a:latin typeface="+mn-lt"/>
                <a:ea typeface="+mn-ea"/>
                <a:cs typeface="+mn-cs"/>
                <a:sym typeface="Calibri"/>
              </a:defRPr>
            </a:lvl1pPr>
            <a:lvl2pPr marL="0" indent="457200" algn="ctr">
              <a:lnSpc>
                <a:spcPct val="90000"/>
              </a:lnSpc>
              <a:spcBef>
                <a:spcPts val="1000"/>
              </a:spcBef>
              <a:buSzTx/>
              <a:buFontTx/>
              <a:buNone/>
              <a:defRPr sz="2400">
                <a:solidFill>
                  <a:srgbClr val="000000"/>
                </a:solidFill>
                <a:latin typeface="+mn-lt"/>
                <a:ea typeface="+mn-ea"/>
                <a:cs typeface="+mn-cs"/>
                <a:sym typeface="Calibri"/>
              </a:defRPr>
            </a:lvl2pPr>
            <a:lvl3pPr marL="0" indent="914400" algn="ctr">
              <a:lnSpc>
                <a:spcPct val="90000"/>
              </a:lnSpc>
              <a:spcBef>
                <a:spcPts val="1000"/>
              </a:spcBef>
              <a:buSzTx/>
              <a:buFontTx/>
              <a:buNone/>
              <a:defRPr sz="2400">
                <a:solidFill>
                  <a:srgbClr val="000000"/>
                </a:solidFill>
                <a:latin typeface="+mn-lt"/>
                <a:ea typeface="+mn-ea"/>
                <a:cs typeface="+mn-cs"/>
                <a:sym typeface="Calibri"/>
              </a:defRPr>
            </a:lvl3pPr>
            <a:lvl4pPr marL="0" indent="1371600" algn="ctr">
              <a:lnSpc>
                <a:spcPct val="90000"/>
              </a:lnSpc>
              <a:spcBef>
                <a:spcPts val="1000"/>
              </a:spcBef>
              <a:buSzTx/>
              <a:buFontTx/>
              <a:buNone/>
              <a:defRPr sz="2400">
                <a:solidFill>
                  <a:srgbClr val="000000"/>
                </a:solidFill>
                <a:latin typeface="+mn-lt"/>
                <a:ea typeface="+mn-ea"/>
                <a:cs typeface="+mn-cs"/>
                <a:sym typeface="Calibri"/>
              </a:defRPr>
            </a:lvl4pPr>
            <a:lvl5pPr marL="0" indent="1828800" algn="ctr">
              <a:lnSpc>
                <a:spcPct val="90000"/>
              </a:lnSpc>
              <a:spcBef>
                <a:spcPts val="1000"/>
              </a:spcBef>
              <a:buSzTx/>
              <a:buFontTx/>
              <a:buNone/>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e Conteúdo">
    <p:bg>
      <p:bgPr>
        <a:solidFill>
          <a:srgbClr val="FFFFFF"/>
        </a:solid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38200" y="365125"/>
            <a:ext cx="10515600" cy="1325563"/>
          </a:xfrm>
          <a:prstGeom prst="rect">
            <a:avLst/>
          </a:prstGeom>
        </p:spPr>
        <p:txBody>
          <a:bodyPr/>
          <a:lstStyle>
            <a:lvl1pPr>
              <a:lnSpc>
                <a:spcPct val="90000"/>
              </a:lnSpc>
              <a:defRPr sz="4400">
                <a:solidFill>
                  <a:srgbClr val="000000"/>
                </a:solidFill>
                <a:latin typeface="Calibri Light"/>
                <a:ea typeface="Calibri Light"/>
                <a:cs typeface="Calibri Light"/>
                <a:sym typeface="Calibri Light"/>
              </a:defRPr>
            </a:lvl1pPr>
          </a:lstStyle>
          <a:p>
            <a:r>
              <a:t>Title Text</a:t>
            </a:r>
          </a:p>
        </p:txBody>
      </p:sp>
      <p:sp>
        <p:nvSpPr>
          <p:cNvPr id="120" name="Body Level One…"/>
          <p:cNvSpPr txBox="1">
            <a:spLocks noGrp="1"/>
          </p:cNvSpPr>
          <p:nvPr>
            <p:ph type="body" idx="1"/>
          </p:nvPr>
        </p:nvSpPr>
        <p:spPr>
          <a:xfrm>
            <a:off x="838200" y="1825625"/>
            <a:ext cx="10515600" cy="4351338"/>
          </a:xfrm>
          <a:prstGeom prst="rect">
            <a:avLst/>
          </a:prstGeom>
        </p:spPr>
        <p:txBody>
          <a:bodyPr/>
          <a:lstStyle>
            <a:lvl1pPr marL="228600" indent="-228600">
              <a:lnSpc>
                <a:spcPct val="90000"/>
              </a:lnSpc>
              <a:spcBef>
                <a:spcPts val="1000"/>
              </a:spcBef>
              <a:defRPr sz="2800">
                <a:solidFill>
                  <a:srgbClr val="000000"/>
                </a:solidFill>
                <a:latin typeface="+mn-lt"/>
                <a:ea typeface="+mn-ea"/>
                <a:cs typeface="+mn-cs"/>
                <a:sym typeface="Calibri"/>
              </a:defRPr>
            </a:lvl1pPr>
            <a:lvl2pPr marL="723900" indent="-266700">
              <a:lnSpc>
                <a:spcPct val="90000"/>
              </a:lnSpc>
              <a:spcBef>
                <a:spcPts val="1000"/>
              </a:spcBef>
              <a:buChar char="•"/>
              <a:defRPr sz="2800">
                <a:solidFill>
                  <a:srgbClr val="000000"/>
                </a:solidFill>
                <a:latin typeface="+mn-lt"/>
                <a:ea typeface="+mn-ea"/>
                <a:cs typeface="+mn-cs"/>
                <a:sym typeface="Calibri"/>
              </a:defRPr>
            </a:lvl2pPr>
            <a:lvl3pPr marL="1234439" indent="-320039">
              <a:lnSpc>
                <a:spcPct val="90000"/>
              </a:lnSpc>
              <a:spcBef>
                <a:spcPts val="1000"/>
              </a:spcBef>
              <a:defRPr sz="2800">
                <a:solidFill>
                  <a:srgbClr val="000000"/>
                </a:solidFill>
                <a:latin typeface="+mn-lt"/>
                <a:ea typeface="+mn-ea"/>
                <a:cs typeface="+mn-cs"/>
                <a:sym typeface="Calibri"/>
              </a:defRPr>
            </a:lvl3pPr>
            <a:lvl4pPr marL="1727200" indent="-355600">
              <a:lnSpc>
                <a:spcPct val="90000"/>
              </a:lnSpc>
              <a:spcBef>
                <a:spcPts val="1000"/>
              </a:spcBef>
              <a:buChar char="•"/>
              <a:defRPr sz="2800">
                <a:solidFill>
                  <a:srgbClr val="000000"/>
                </a:solidFill>
                <a:latin typeface="+mn-lt"/>
                <a:ea typeface="+mn-ea"/>
                <a:cs typeface="+mn-cs"/>
                <a:sym typeface="Calibri"/>
              </a:defRPr>
            </a:lvl4pPr>
            <a:lvl5pPr marL="2184400" indent="-355600">
              <a:lnSpc>
                <a:spcPct val="90000"/>
              </a:lnSpc>
              <a:spcBef>
                <a:spcPts val="1000"/>
              </a:spcBef>
              <a:buChar char="•"/>
              <a:defRPr sz="28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abeçalho da Seção">
    <p:bg>
      <p:bgPr>
        <a:solidFill>
          <a:srgbClr val="FFFFFF"/>
        </a:solid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1850" y="1709738"/>
            <a:ext cx="10515600" cy="2852737"/>
          </a:xfrm>
          <a:prstGeom prst="rect">
            <a:avLst/>
          </a:prstGeom>
        </p:spPr>
        <p:txBody>
          <a:bodyPr anchor="b"/>
          <a:lstStyle>
            <a:lvl1pPr>
              <a:lnSpc>
                <a:spcPct val="90000"/>
              </a:lnSpc>
              <a:defRPr sz="6000">
                <a:solidFill>
                  <a:srgbClr val="000000"/>
                </a:solidFill>
                <a:latin typeface="Calibri Light"/>
                <a:ea typeface="Calibri Light"/>
                <a:cs typeface="Calibri Light"/>
                <a:sym typeface="Calibri Light"/>
              </a:defRPr>
            </a:lvl1pPr>
          </a:lstStyle>
          <a:p>
            <a:r>
              <a:t>Title Text</a:t>
            </a:r>
          </a:p>
        </p:txBody>
      </p:sp>
      <p:sp>
        <p:nvSpPr>
          <p:cNvPr id="129" name="Body Level One…"/>
          <p:cNvSpPr txBox="1">
            <a:spLocks noGrp="1"/>
          </p:cNvSpPr>
          <p:nvPr>
            <p:ph type="body" sz="quarter" idx="1"/>
          </p:nvPr>
        </p:nvSpPr>
        <p:spPr>
          <a:xfrm>
            <a:off x="831850" y="4589462"/>
            <a:ext cx="10515600" cy="1500188"/>
          </a:xfrm>
          <a:prstGeom prst="rect">
            <a:avLst/>
          </a:prstGeom>
        </p:spPr>
        <p:txBody>
          <a:bodyPr/>
          <a:lstStyle>
            <a:lvl1pPr marL="0" indent="0">
              <a:lnSpc>
                <a:spcPct val="90000"/>
              </a:lnSpc>
              <a:spcBef>
                <a:spcPts val="1000"/>
              </a:spcBef>
              <a:buSzTx/>
              <a:buFontTx/>
              <a:buNone/>
              <a:defRPr sz="2400">
                <a:solidFill>
                  <a:srgbClr val="888888"/>
                </a:solidFill>
                <a:latin typeface="+mn-lt"/>
                <a:ea typeface="+mn-ea"/>
                <a:cs typeface="+mn-cs"/>
                <a:sym typeface="Calibri"/>
              </a:defRPr>
            </a:lvl1pPr>
            <a:lvl2pPr marL="0" indent="457200">
              <a:lnSpc>
                <a:spcPct val="90000"/>
              </a:lnSpc>
              <a:spcBef>
                <a:spcPts val="1000"/>
              </a:spcBef>
              <a:buSzTx/>
              <a:buFontTx/>
              <a:buNone/>
              <a:defRPr sz="2400">
                <a:solidFill>
                  <a:srgbClr val="888888"/>
                </a:solidFill>
                <a:latin typeface="+mn-lt"/>
                <a:ea typeface="+mn-ea"/>
                <a:cs typeface="+mn-cs"/>
                <a:sym typeface="Calibri"/>
              </a:defRPr>
            </a:lvl2pPr>
            <a:lvl3pPr marL="0" indent="914400">
              <a:lnSpc>
                <a:spcPct val="90000"/>
              </a:lnSpc>
              <a:spcBef>
                <a:spcPts val="1000"/>
              </a:spcBef>
              <a:buSzTx/>
              <a:buFontTx/>
              <a:buNone/>
              <a:defRPr sz="2400">
                <a:solidFill>
                  <a:srgbClr val="888888"/>
                </a:solidFill>
                <a:latin typeface="+mn-lt"/>
                <a:ea typeface="+mn-ea"/>
                <a:cs typeface="+mn-cs"/>
                <a:sym typeface="Calibri"/>
              </a:defRPr>
            </a:lvl3pPr>
            <a:lvl4pPr marL="0" indent="1371600">
              <a:lnSpc>
                <a:spcPct val="90000"/>
              </a:lnSpc>
              <a:spcBef>
                <a:spcPts val="1000"/>
              </a:spcBef>
              <a:buSzTx/>
              <a:buFontTx/>
              <a:buNone/>
              <a:defRPr sz="2400">
                <a:solidFill>
                  <a:srgbClr val="888888"/>
                </a:solidFill>
                <a:latin typeface="+mn-lt"/>
                <a:ea typeface="+mn-ea"/>
                <a:cs typeface="+mn-cs"/>
                <a:sym typeface="Calibri"/>
              </a:defRPr>
            </a:lvl4pPr>
            <a:lvl5pPr marL="0" indent="1828800">
              <a:lnSpc>
                <a:spcPct val="90000"/>
              </a:lnSpc>
              <a:spcBef>
                <a:spcPts val="1000"/>
              </a:spcBef>
              <a:buSzTx/>
              <a:buFontTx/>
              <a:buNone/>
              <a:defRPr sz="24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uas Partes de Conteúdo">
    <p:bg>
      <p:bgPr>
        <a:solidFill>
          <a:srgbClr val="FFFFFF"/>
        </a:solid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838200" y="365125"/>
            <a:ext cx="10515600" cy="1325563"/>
          </a:xfrm>
          <a:prstGeom prst="rect">
            <a:avLst/>
          </a:prstGeom>
        </p:spPr>
        <p:txBody>
          <a:bodyPr/>
          <a:lstStyle>
            <a:lvl1pPr>
              <a:lnSpc>
                <a:spcPct val="90000"/>
              </a:lnSpc>
              <a:defRPr sz="4400">
                <a:solidFill>
                  <a:srgbClr val="000000"/>
                </a:solidFill>
                <a:latin typeface="Calibri Light"/>
                <a:ea typeface="Calibri Light"/>
                <a:cs typeface="Calibri Light"/>
                <a:sym typeface="Calibri Light"/>
              </a:defRPr>
            </a:lvl1pPr>
          </a:lstStyle>
          <a:p>
            <a:r>
              <a:t>Title Text</a:t>
            </a:r>
          </a:p>
        </p:txBody>
      </p:sp>
      <p:sp>
        <p:nvSpPr>
          <p:cNvPr id="138" name="Body Level One…"/>
          <p:cNvSpPr txBox="1">
            <a:spLocks noGrp="1"/>
          </p:cNvSpPr>
          <p:nvPr>
            <p:ph type="body" sz="half" idx="1"/>
          </p:nvPr>
        </p:nvSpPr>
        <p:spPr>
          <a:xfrm>
            <a:off x="838200" y="1825625"/>
            <a:ext cx="5181600" cy="4351338"/>
          </a:xfrm>
          <a:prstGeom prst="rect">
            <a:avLst/>
          </a:prstGeom>
        </p:spPr>
        <p:txBody>
          <a:bodyPr/>
          <a:lstStyle>
            <a:lvl1pPr marL="228600" indent="-228600">
              <a:lnSpc>
                <a:spcPct val="90000"/>
              </a:lnSpc>
              <a:spcBef>
                <a:spcPts val="1000"/>
              </a:spcBef>
              <a:defRPr sz="2800">
                <a:solidFill>
                  <a:srgbClr val="000000"/>
                </a:solidFill>
                <a:latin typeface="+mn-lt"/>
                <a:ea typeface="+mn-ea"/>
                <a:cs typeface="+mn-cs"/>
                <a:sym typeface="Calibri"/>
              </a:defRPr>
            </a:lvl1pPr>
            <a:lvl2pPr marL="723900" indent="-266700">
              <a:lnSpc>
                <a:spcPct val="90000"/>
              </a:lnSpc>
              <a:spcBef>
                <a:spcPts val="1000"/>
              </a:spcBef>
              <a:buChar char="•"/>
              <a:defRPr sz="2800">
                <a:solidFill>
                  <a:srgbClr val="000000"/>
                </a:solidFill>
                <a:latin typeface="+mn-lt"/>
                <a:ea typeface="+mn-ea"/>
                <a:cs typeface="+mn-cs"/>
                <a:sym typeface="Calibri"/>
              </a:defRPr>
            </a:lvl2pPr>
            <a:lvl3pPr marL="1234439" indent="-320039">
              <a:lnSpc>
                <a:spcPct val="90000"/>
              </a:lnSpc>
              <a:spcBef>
                <a:spcPts val="1000"/>
              </a:spcBef>
              <a:defRPr sz="2800">
                <a:solidFill>
                  <a:srgbClr val="000000"/>
                </a:solidFill>
                <a:latin typeface="+mn-lt"/>
                <a:ea typeface="+mn-ea"/>
                <a:cs typeface="+mn-cs"/>
                <a:sym typeface="Calibri"/>
              </a:defRPr>
            </a:lvl3pPr>
            <a:lvl4pPr marL="1727200" indent="-355600">
              <a:lnSpc>
                <a:spcPct val="90000"/>
              </a:lnSpc>
              <a:spcBef>
                <a:spcPts val="1000"/>
              </a:spcBef>
              <a:buChar char="•"/>
              <a:defRPr sz="2800">
                <a:solidFill>
                  <a:srgbClr val="000000"/>
                </a:solidFill>
                <a:latin typeface="+mn-lt"/>
                <a:ea typeface="+mn-ea"/>
                <a:cs typeface="+mn-cs"/>
                <a:sym typeface="Calibri"/>
              </a:defRPr>
            </a:lvl4pPr>
            <a:lvl5pPr marL="2184400" indent="-355600">
              <a:lnSpc>
                <a:spcPct val="90000"/>
              </a:lnSpc>
              <a:spcBef>
                <a:spcPts val="1000"/>
              </a:spcBef>
              <a:buChar char="•"/>
              <a:defRPr sz="28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ação">
    <p:bg>
      <p:bgPr>
        <a:solidFill>
          <a:srgbClr val="FFFFFF"/>
        </a:solid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839787" y="365125"/>
            <a:ext cx="10515601" cy="1325563"/>
          </a:xfrm>
          <a:prstGeom prst="rect">
            <a:avLst/>
          </a:prstGeom>
        </p:spPr>
        <p:txBody>
          <a:bodyPr/>
          <a:lstStyle>
            <a:lvl1pPr>
              <a:lnSpc>
                <a:spcPct val="90000"/>
              </a:lnSpc>
              <a:defRPr sz="4400">
                <a:solidFill>
                  <a:srgbClr val="000000"/>
                </a:solidFill>
                <a:latin typeface="Calibri Light"/>
                <a:ea typeface="Calibri Light"/>
                <a:cs typeface="Calibri Light"/>
                <a:sym typeface="Calibri Light"/>
              </a:defRPr>
            </a:lvl1pPr>
          </a:lstStyle>
          <a:p>
            <a:r>
              <a:t>Title Text</a:t>
            </a:r>
          </a:p>
        </p:txBody>
      </p:sp>
      <p:sp>
        <p:nvSpPr>
          <p:cNvPr id="147" name="Body Level One…"/>
          <p:cNvSpPr txBox="1">
            <a:spLocks noGrp="1"/>
          </p:cNvSpPr>
          <p:nvPr>
            <p:ph type="body" sz="quarter" idx="1"/>
          </p:nvPr>
        </p:nvSpPr>
        <p:spPr>
          <a:xfrm>
            <a:off x="839787" y="1681163"/>
            <a:ext cx="5157789" cy="823913"/>
          </a:xfrm>
          <a:prstGeom prst="rect">
            <a:avLst/>
          </a:prstGeom>
        </p:spPr>
        <p:txBody>
          <a:bodyPr anchor="b"/>
          <a:lstStyle>
            <a:lvl1pPr marL="0" indent="0">
              <a:lnSpc>
                <a:spcPct val="90000"/>
              </a:lnSpc>
              <a:spcBef>
                <a:spcPts val="1000"/>
              </a:spcBef>
              <a:buSzTx/>
              <a:buFontTx/>
              <a:buNone/>
              <a:defRPr sz="2400" b="1">
                <a:solidFill>
                  <a:srgbClr val="000000"/>
                </a:solidFill>
                <a:latin typeface="+mn-lt"/>
                <a:ea typeface="+mn-ea"/>
                <a:cs typeface="+mn-cs"/>
                <a:sym typeface="Calibri"/>
              </a:defRPr>
            </a:lvl1pPr>
            <a:lvl2pPr marL="0" indent="457200">
              <a:lnSpc>
                <a:spcPct val="90000"/>
              </a:lnSpc>
              <a:spcBef>
                <a:spcPts val="1000"/>
              </a:spcBef>
              <a:buSzTx/>
              <a:buFontTx/>
              <a:buNone/>
              <a:defRPr sz="2400" b="1">
                <a:solidFill>
                  <a:srgbClr val="000000"/>
                </a:solidFill>
                <a:latin typeface="+mn-lt"/>
                <a:ea typeface="+mn-ea"/>
                <a:cs typeface="+mn-cs"/>
                <a:sym typeface="Calibri"/>
              </a:defRPr>
            </a:lvl2pPr>
            <a:lvl3pPr marL="0" indent="914400">
              <a:lnSpc>
                <a:spcPct val="90000"/>
              </a:lnSpc>
              <a:spcBef>
                <a:spcPts val="1000"/>
              </a:spcBef>
              <a:buSzTx/>
              <a:buFontTx/>
              <a:buNone/>
              <a:defRPr sz="2400" b="1">
                <a:solidFill>
                  <a:srgbClr val="000000"/>
                </a:solidFill>
                <a:latin typeface="+mn-lt"/>
                <a:ea typeface="+mn-ea"/>
                <a:cs typeface="+mn-cs"/>
                <a:sym typeface="Calibri"/>
              </a:defRPr>
            </a:lvl3pPr>
            <a:lvl4pPr marL="0" indent="1371600">
              <a:lnSpc>
                <a:spcPct val="90000"/>
              </a:lnSpc>
              <a:spcBef>
                <a:spcPts val="1000"/>
              </a:spcBef>
              <a:buSzTx/>
              <a:buFontTx/>
              <a:buNone/>
              <a:defRPr sz="2400" b="1">
                <a:solidFill>
                  <a:srgbClr val="000000"/>
                </a:solidFill>
                <a:latin typeface="+mn-lt"/>
                <a:ea typeface="+mn-ea"/>
                <a:cs typeface="+mn-cs"/>
                <a:sym typeface="Calibri"/>
              </a:defRPr>
            </a:lvl4pPr>
            <a:lvl5pPr marL="0" indent="1828800">
              <a:lnSpc>
                <a:spcPct val="90000"/>
              </a:lnSpc>
              <a:spcBef>
                <a:spcPts val="1000"/>
              </a:spcBef>
              <a:buSzTx/>
              <a:buFontTx/>
              <a:buNone/>
              <a:defRPr sz="24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8" name="Espaço Reservado para Texto 4"/>
          <p:cNvSpPr>
            <a:spLocks noGrp="1"/>
          </p:cNvSpPr>
          <p:nvPr>
            <p:ph type="body" sz="quarter" idx="13"/>
          </p:nvPr>
        </p:nvSpPr>
        <p:spPr>
          <a:xfrm>
            <a:off x="6172200" y="1681163"/>
            <a:ext cx="5183188" cy="823913"/>
          </a:xfrm>
          <a:prstGeom prst="rect">
            <a:avLst/>
          </a:prstGeom>
        </p:spPr>
        <p:txBody>
          <a:bodyPr anchor="b"/>
          <a:lstStyle/>
          <a:p>
            <a:pPr marL="0" indent="0">
              <a:lnSpc>
                <a:spcPct val="90000"/>
              </a:lnSpc>
              <a:spcBef>
                <a:spcPts val="1000"/>
              </a:spcBef>
              <a:buSzTx/>
              <a:buFontTx/>
              <a:buNone/>
              <a:defRPr sz="2400" b="1">
                <a:solidFill>
                  <a:srgbClr val="000000"/>
                </a:solidFill>
                <a:latin typeface="+mn-lt"/>
                <a:ea typeface="+mn-ea"/>
                <a:cs typeface="+mn-cs"/>
                <a:sym typeface="Calibri"/>
              </a:defRPr>
            </a:pPr>
            <a:endParaRPr/>
          </a:p>
        </p:txBody>
      </p:sp>
      <p:sp>
        <p:nvSpPr>
          <p:cNvPr id="149"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omente Título">
    <p:bg>
      <p:bgPr>
        <a:solidFill>
          <a:srgbClr val="FFFFFF"/>
        </a:solid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838200" y="365125"/>
            <a:ext cx="10515600" cy="1325563"/>
          </a:xfrm>
          <a:prstGeom prst="rect">
            <a:avLst/>
          </a:prstGeom>
        </p:spPr>
        <p:txBody>
          <a:bodyPr/>
          <a:lstStyle>
            <a:lvl1pPr>
              <a:lnSpc>
                <a:spcPct val="90000"/>
              </a:lnSpc>
              <a:defRPr sz="4400">
                <a:solidFill>
                  <a:srgbClr val="000000"/>
                </a:solidFill>
                <a:latin typeface="Calibri Light"/>
                <a:ea typeface="Calibri Light"/>
                <a:cs typeface="Calibri Light"/>
                <a:sym typeface="Calibri Light"/>
              </a:defRPr>
            </a:lvl1pPr>
          </a:lstStyle>
          <a:p>
            <a:r>
              <a:t>Title Text</a:t>
            </a:r>
          </a:p>
        </p:txBody>
      </p:sp>
      <p:sp>
        <p:nvSpPr>
          <p:cNvPr id="157"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Em Branco">
    <p:bg>
      <p:bgPr>
        <a:solidFill>
          <a:srgbClr val="FFFFFF"/>
        </a:solidFill>
        <a:effectLst/>
      </p:bgPr>
    </p:bg>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údo com Legenda">
    <p:bg>
      <p:bgPr>
        <a:solidFill>
          <a:srgbClr val="FFFFFF"/>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39787" y="457200"/>
            <a:ext cx="3932239" cy="1600200"/>
          </a:xfrm>
          <a:prstGeom prst="rect">
            <a:avLst/>
          </a:prstGeom>
        </p:spPr>
        <p:txBody>
          <a:bodyPr anchor="b"/>
          <a:lstStyle>
            <a:lvl1pPr>
              <a:lnSpc>
                <a:spcPct val="90000"/>
              </a:lnSpc>
              <a:defRPr sz="3200">
                <a:solidFill>
                  <a:srgbClr val="000000"/>
                </a:solidFill>
                <a:latin typeface="Calibri Light"/>
                <a:ea typeface="Calibri Light"/>
                <a:cs typeface="Calibri Light"/>
                <a:sym typeface="Calibri Light"/>
              </a:defRPr>
            </a:lvl1pPr>
          </a:lstStyle>
          <a:p>
            <a:r>
              <a:t>Title Text</a:t>
            </a:r>
          </a:p>
        </p:txBody>
      </p:sp>
      <p:sp>
        <p:nvSpPr>
          <p:cNvPr id="172" name="Body Level One…"/>
          <p:cNvSpPr txBox="1">
            <a:spLocks noGrp="1"/>
          </p:cNvSpPr>
          <p:nvPr>
            <p:ph type="body" sz="half" idx="1"/>
          </p:nvPr>
        </p:nvSpPr>
        <p:spPr>
          <a:xfrm>
            <a:off x="5183187" y="987425"/>
            <a:ext cx="6172201" cy="4873625"/>
          </a:xfrm>
          <a:prstGeom prst="rect">
            <a:avLst/>
          </a:prstGeom>
        </p:spPr>
        <p:txBody>
          <a:bodyPr/>
          <a:lstStyle>
            <a:lvl1pPr marL="228600" indent="-228600">
              <a:lnSpc>
                <a:spcPct val="90000"/>
              </a:lnSpc>
              <a:spcBef>
                <a:spcPts val="1000"/>
              </a:spcBef>
              <a:defRPr>
                <a:solidFill>
                  <a:srgbClr val="000000"/>
                </a:solidFill>
                <a:latin typeface="+mn-lt"/>
                <a:ea typeface="+mn-ea"/>
                <a:cs typeface="+mn-cs"/>
                <a:sym typeface="Calibri"/>
              </a:defRPr>
            </a:lvl1pPr>
            <a:lvl2pPr marL="718457" indent="-261257">
              <a:lnSpc>
                <a:spcPct val="90000"/>
              </a:lnSpc>
              <a:spcBef>
                <a:spcPts val="1000"/>
              </a:spcBef>
              <a:buChar char="•"/>
              <a:defRPr>
                <a:solidFill>
                  <a:srgbClr val="000000"/>
                </a:solidFill>
                <a:latin typeface="+mn-lt"/>
                <a:ea typeface="+mn-ea"/>
                <a:cs typeface="+mn-cs"/>
                <a:sym typeface="Calibri"/>
              </a:defRPr>
            </a:lvl2pPr>
            <a:lvl3pPr>
              <a:lnSpc>
                <a:spcPct val="90000"/>
              </a:lnSpc>
              <a:spcBef>
                <a:spcPts val="1000"/>
              </a:spcBef>
              <a:defRPr>
                <a:solidFill>
                  <a:srgbClr val="000000"/>
                </a:solidFill>
                <a:latin typeface="+mn-lt"/>
                <a:ea typeface="+mn-ea"/>
                <a:cs typeface="+mn-cs"/>
                <a:sym typeface="Calibri"/>
              </a:defRPr>
            </a:lvl3pPr>
            <a:lvl4pPr>
              <a:lnSpc>
                <a:spcPct val="90000"/>
              </a:lnSpc>
              <a:spcBef>
                <a:spcPts val="1000"/>
              </a:spcBef>
              <a:buChar char="•"/>
              <a:defRPr>
                <a:solidFill>
                  <a:srgbClr val="000000"/>
                </a:solidFill>
                <a:latin typeface="+mn-lt"/>
                <a:ea typeface="+mn-ea"/>
                <a:cs typeface="+mn-cs"/>
                <a:sym typeface="Calibri"/>
              </a:defRPr>
            </a:lvl4pPr>
            <a:lvl5pPr>
              <a:lnSpc>
                <a:spcPct val="90000"/>
              </a:lnSpc>
              <a:spcBef>
                <a:spcPts val="1000"/>
              </a:spcBef>
              <a:buChar cha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3" name="Espaço Reservado para Texto 3"/>
          <p:cNvSpPr>
            <a:spLocks noGrp="1"/>
          </p:cNvSpPr>
          <p:nvPr>
            <p:ph type="body" sz="quarter" idx="13"/>
          </p:nvPr>
        </p:nvSpPr>
        <p:spPr>
          <a:xfrm>
            <a:off x="839787" y="2057400"/>
            <a:ext cx="3932238" cy="3811588"/>
          </a:xfrm>
          <a:prstGeom prst="rect">
            <a:avLst/>
          </a:prstGeom>
        </p:spPr>
        <p:txBody>
          <a:bodyPr/>
          <a:lstStyle/>
          <a:p>
            <a:pPr marL="0" indent="0">
              <a:lnSpc>
                <a:spcPct val="90000"/>
              </a:lnSpc>
              <a:spcBef>
                <a:spcPts val="1000"/>
              </a:spcBef>
              <a:buSzTx/>
              <a:buFontTx/>
              <a:buNone/>
              <a:defRPr sz="1600">
                <a:solidFill>
                  <a:srgbClr val="000000"/>
                </a:solidFill>
                <a:latin typeface="+mn-lt"/>
                <a:ea typeface="+mn-ea"/>
                <a:cs typeface="+mn-cs"/>
                <a:sym typeface="Calibri"/>
              </a:defRPr>
            </a:pPr>
            <a:endParaRPr/>
          </a:p>
        </p:txBody>
      </p:sp>
      <p:sp>
        <p:nvSpPr>
          <p:cNvPr id="174"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Imagem com Legenda">
    <p:bg>
      <p:bgPr>
        <a:solidFill>
          <a:srgbClr val="FFFFFF"/>
        </a:solid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839787" y="457200"/>
            <a:ext cx="3932239" cy="1600200"/>
          </a:xfrm>
          <a:prstGeom prst="rect">
            <a:avLst/>
          </a:prstGeom>
        </p:spPr>
        <p:txBody>
          <a:bodyPr anchor="b"/>
          <a:lstStyle>
            <a:lvl1pPr>
              <a:lnSpc>
                <a:spcPct val="90000"/>
              </a:lnSpc>
              <a:defRPr sz="3200">
                <a:solidFill>
                  <a:srgbClr val="000000"/>
                </a:solidFill>
                <a:latin typeface="Calibri Light"/>
                <a:ea typeface="Calibri Light"/>
                <a:cs typeface="Calibri Light"/>
                <a:sym typeface="Calibri Light"/>
              </a:defRPr>
            </a:lvl1pPr>
          </a:lstStyle>
          <a:p>
            <a:r>
              <a:t>Title Text</a:t>
            </a:r>
          </a:p>
        </p:txBody>
      </p:sp>
      <p:sp>
        <p:nvSpPr>
          <p:cNvPr id="182" name="Espaço Reservado para Imagem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183" name="Body Level One…"/>
          <p:cNvSpPr txBox="1">
            <a:spLocks noGrp="1"/>
          </p:cNvSpPr>
          <p:nvPr>
            <p:ph type="body" sz="quarter" idx="1"/>
          </p:nvPr>
        </p:nvSpPr>
        <p:spPr>
          <a:xfrm>
            <a:off x="839787" y="2057400"/>
            <a:ext cx="3932239" cy="3811588"/>
          </a:xfrm>
          <a:prstGeom prst="rect">
            <a:avLst/>
          </a:prstGeom>
        </p:spPr>
        <p:txBody>
          <a:bodyPr/>
          <a:lstStyle>
            <a:lvl1pPr marL="0" indent="0">
              <a:lnSpc>
                <a:spcPct val="90000"/>
              </a:lnSpc>
              <a:spcBef>
                <a:spcPts val="1000"/>
              </a:spcBef>
              <a:buSzTx/>
              <a:buFontTx/>
              <a:buNone/>
              <a:defRPr sz="1600">
                <a:solidFill>
                  <a:srgbClr val="000000"/>
                </a:solidFill>
                <a:latin typeface="+mn-lt"/>
                <a:ea typeface="+mn-ea"/>
                <a:cs typeface="+mn-cs"/>
                <a:sym typeface="Calibri"/>
              </a:defRPr>
            </a:lvl1pPr>
            <a:lvl2pPr marL="0" indent="457200">
              <a:lnSpc>
                <a:spcPct val="90000"/>
              </a:lnSpc>
              <a:spcBef>
                <a:spcPts val="1000"/>
              </a:spcBef>
              <a:buSzTx/>
              <a:buFontTx/>
              <a:buNone/>
              <a:defRPr sz="1600">
                <a:solidFill>
                  <a:srgbClr val="000000"/>
                </a:solidFill>
                <a:latin typeface="+mn-lt"/>
                <a:ea typeface="+mn-ea"/>
                <a:cs typeface="+mn-cs"/>
                <a:sym typeface="Calibri"/>
              </a:defRPr>
            </a:lvl2pPr>
            <a:lvl3pPr marL="0" indent="914400">
              <a:lnSpc>
                <a:spcPct val="90000"/>
              </a:lnSpc>
              <a:spcBef>
                <a:spcPts val="1000"/>
              </a:spcBef>
              <a:buSzTx/>
              <a:buFontTx/>
              <a:buNone/>
              <a:defRPr sz="1600">
                <a:solidFill>
                  <a:srgbClr val="000000"/>
                </a:solidFill>
                <a:latin typeface="+mn-lt"/>
                <a:ea typeface="+mn-ea"/>
                <a:cs typeface="+mn-cs"/>
                <a:sym typeface="Calibri"/>
              </a:defRPr>
            </a:lvl3pPr>
            <a:lvl4pPr marL="0" indent="1371600">
              <a:lnSpc>
                <a:spcPct val="90000"/>
              </a:lnSpc>
              <a:spcBef>
                <a:spcPts val="1000"/>
              </a:spcBef>
              <a:buSzTx/>
              <a:buFontTx/>
              <a:buNone/>
              <a:defRPr sz="1600">
                <a:solidFill>
                  <a:srgbClr val="000000"/>
                </a:solidFill>
                <a:latin typeface="+mn-lt"/>
                <a:ea typeface="+mn-ea"/>
                <a:cs typeface="+mn-cs"/>
                <a:sym typeface="Calibri"/>
              </a:defRPr>
            </a:lvl4pPr>
            <a:lvl5pPr marL="0" indent="1828800">
              <a:lnSpc>
                <a:spcPct val="90000"/>
              </a:lnSpc>
              <a:spcBef>
                <a:spcPts val="1000"/>
              </a:spcBef>
              <a:buSzTx/>
              <a:buFontTx/>
              <a:buNone/>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ítulo e Texto Vertical">
    <p:bg>
      <p:bgPr>
        <a:solidFill>
          <a:srgbClr val="FFFFFF"/>
        </a:solidFill>
        <a:effectLst/>
      </p:bgPr>
    </p:bg>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838200" y="365125"/>
            <a:ext cx="10515600" cy="1325563"/>
          </a:xfrm>
          <a:prstGeom prst="rect">
            <a:avLst/>
          </a:prstGeom>
        </p:spPr>
        <p:txBody>
          <a:bodyPr/>
          <a:lstStyle>
            <a:lvl1pPr>
              <a:lnSpc>
                <a:spcPct val="90000"/>
              </a:lnSpc>
              <a:defRPr sz="4400">
                <a:solidFill>
                  <a:srgbClr val="000000"/>
                </a:solidFill>
                <a:latin typeface="Calibri Light"/>
                <a:ea typeface="Calibri Light"/>
                <a:cs typeface="Calibri Light"/>
                <a:sym typeface="Calibri Light"/>
              </a:defRPr>
            </a:lvl1pPr>
          </a:lstStyle>
          <a:p>
            <a:r>
              <a:t>Title Text</a:t>
            </a:r>
          </a:p>
        </p:txBody>
      </p:sp>
      <p:sp>
        <p:nvSpPr>
          <p:cNvPr id="192" name="Body Level One…"/>
          <p:cNvSpPr txBox="1">
            <a:spLocks noGrp="1"/>
          </p:cNvSpPr>
          <p:nvPr>
            <p:ph type="body" idx="1"/>
          </p:nvPr>
        </p:nvSpPr>
        <p:spPr>
          <a:xfrm>
            <a:off x="838200" y="1825625"/>
            <a:ext cx="10515600" cy="4351338"/>
          </a:xfrm>
          <a:prstGeom prst="rect">
            <a:avLst/>
          </a:prstGeom>
        </p:spPr>
        <p:txBody>
          <a:bodyPr/>
          <a:lstStyle>
            <a:lvl1pPr marL="228600" indent="-228600">
              <a:lnSpc>
                <a:spcPct val="90000"/>
              </a:lnSpc>
              <a:spcBef>
                <a:spcPts val="1000"/>
              </a:spcBef>
              <a:defRPr sz="2800">
                <a:solidFill>
                  <a:srgbClr val="000000"/>
                </a:solidFill>
                <a:latin typeface="+mn-lt"/>
                <a:ea typeface="+mn-ea"/>
                <a:cs typeface="+mn-cs"/>
                <a:sym typeface="Calibri"/>
              </a:defRPr>
            </a:lvl1pPr>
            <a:lvl2pPr marL="723900" indent="-266700">
              <a:lnSpc>
                <a:spcPct val="90000"/>
              </a:lnSpc>
              <a:spcBef>
                <a:spcPts val="1000"/>
              </a:spcBef>
              <a:buChar char="•"/>
              <a:defRPr sz="2800">
                <a:solidFill>
                  <a:srgbClr val="000000"/>
                </a:solidFill>
                <a:latin typeface="+mn-lt"/>
                <a:ea typeface="+mn-ea"/>
                <a:cs typeface="+mn-cs"/>
                <a:sym typeface="Calibri"/>
              </a:defRPr>
            </a:lvl2pPr>
            <a:lvl3pPr marL="1234439" indent="-320039">
              <a:lnSpc>
                <a:spcPct val="90000"/>
              </a:lnSpc>
              <a:spcBef>
                <a:spcPts val="1000"/>
              </a:spcBef>
              <a:defRPr sz="2800">
                <a:solidFill>
                  <a:srgbClr val="000000"/>
                </a:solidFill>
                <a:latin typeface="+mn-lt"/>
                <a:ea typeface="+mn-ea"/>
                <a:cs typeface="+mn-cs"/>
                <a:sym typeface="Calibri"/>
              </a:defRPr>
            </a:lvl3pPr>
            <a:lvl4pPr marL="1727200" indent="-355600">
              <a:lnSpc>
                <a:spcPct val="90000"/>
              </a:lnSpc>
              <a:spcBef>
                <a:spcPts val="1000"/>
              </a:spcBef>
              <a:buChar char="•"/>
              <a:defRPr sz="2800">
                <a:solidFill>
                  <a:srgbClr val="000000"/>
                </a:solidFill>
                <a:latin typeface="+mn-lt"/>
                <a:ea typeface="+mn-ea"/>
                <a:cs typeface="+mn-cs"/>
                <a:sym typeface="Calibri"/>
              </a:defRPr>
            </a:lvl4pPr>
            <a:lvl5pPr marL="2184400" indent="-355600">
              <a:lnSpc>
                <a:spcPct val="90000"/>
              </a:lnSpc>
              <a:spcBef>
                <a:spcPts val="1000"/>
              </a:spcBef>
              <a:buChar char="•"/>
              <a:defRPr sz="28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exto e Título Vertical">
    <p:bg>
      <p:bgPr>
        <a:solidFill>
          <a:srgbClr val="FFFFFF"/>
        </a:solidFill>
        <a:effectLst/>
      </p:bgPr>
    </p:bg>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8724900" y="365125"/>
            <a:ext cx="2628900" cy="5811838"/>
          </a:xfrm>
          <a:prstGeom prst="rect">
            <a:avLst/>
          </a:prstGeom>
        </p:spPr>
        <p:txBody>
          <a:bodyPr/>
          <a:lstStyle>
            <a:lvl1pPr>
              <a:lnSpc>
                <a:spcPct val="90000"/>
              </a:lnSpc>
              <a:defRPr sz="4400">
                <a:solidFill>
                  <a:srgbClr val="000000"/>
                </a:solidFill>
                <a:latin typeface="Calibri Light"/>
                <a:ea typeface="Calibri Light"/>
                <a:cs typeface="Calibri Light"/>
                <a:sym typeface="Calibri Light"/>
              </a:defRPr>
            </a:lvl1pPr>
          </a:lstStyle>
          <a:p>
            <a:r>
              <a:t>Title Text</a:t>
            </a:r>
          </a:p>
        </p:txBody>
      </p:sp>
      <p:sp>
        <p:nvSpPr>
          <p:cNvPr id="201" name="Body Level One…"/>
          <p:cNvSpPr txBox="1">
            <a:spLocks noGrp="1"/>
          </p:cNvSpPr>
          <p:nvPr>
            <p:ph type="body" idx="1"/>
          </p:nvPr>
        </p:nvSpPr>
        <p:spPr>
          <a:xfrm>
            <a:off x="838200" y="365125"/>
            <a:ext cx="7734300" cy="5811838"/>
          </a:xfrm>
          <a:prstGeom prst="rect">
            <a:avLst/>
          </a:prstGeom>
        </p:spPr>
        <p:txBody>
          <a:bodyPr/>
          <a:lstStyle>
            <a:lvl1pPr marL="228600" indent="-228600">
              <a:lnSpc>
                <a:spcPct val="90000"/>
              </a:lnSpc>
              <a:spcBef>
                <a:spcPts val="1000"/>
              </a:spcBef>
              <a:defRPr sz="2800">
                <a:solidFill>
                  <a:srgbClr val="000000"/>
                </a:solidFill>
                <a:latin typeface="+mn-lt"/>
                <a:ea typeface="+mn-ea"/>
                <a:cs typeface="+mn-cs"/>
                <a:sym typeface="Calibri"/>
              </a:defRPr>
            </a:lvl1pPr>
            <a:lvl2pPr marL="723900" indent="-266700">
              <a:lnSpc>
                <a:spcPct val="90000"/>
              </a:lnSpc>
              <a:spcBef>
                <a:spcPts val="1000"/>
              </a:spcBef>
              <a:buChar char="•"/>
              <a:defRPr sz="2800">
                <a:solidFill>
                  <a:srgbClr val="000000"/>
                </a:solidFill>
                <a:latin typeface="+mn-lt"/>
                <a:ea typeface="+mn-ea"/>
                <a:cs typeface="+mn-cs"/>
                <a:sym typeface="Calibri"/>
              </a:defRPr>
            </a:lvl2pPr>
            <a:lvl3pPr marL="1234439" indent="-320039">
              <a:lnSpc>
                <a:spcPct val="90000"/>
              </a:lnSpc>
              <a:spcBef>
                <a:spcPts val="1000"/>
              </a:spcBef>
              <a:defRPr sz="2800">
                <a:solidFill>
                  <a:srgbClr val="000000"/>
                </a:solidFill>
                <a:latin typeface="+mn-lt"/>
                <a:ea typeface="+mn-ea"/>
                <a:cs typeface="+mn-cs"/>
                <a:sym typeface="Calibri"/>
              </a:defRPr>
            </a:lvl3pPr>
            <a:lvl4pPr marL="1727200" indent="-355600">
              <a:lnSpc>
                <a:spcPct val="90000"/>
              </a:lnSpc>
              <a:spcBef>
                <a:spcPts val="1000"/>
              </a:spcBef>
              <a:buChar char="•"/>
              <a:defRPr sz="2800">
                <a:solidFill>
                  <a:srgbClr val="000000"/>
                </a:solidFill>
                <a:latin typeface="+mn-lt"/>
                <a:ea typeface="+mn-ea"/>
                <a:cs typeface="+mn-cs"/>
                <a:sym typeface="Calibri"/>
              </a:defRPr>
            </a:lvl4pPr>
            <a:lvl5pPr marL="2184400" indent="-355600">
              <a:lnSpc>
                <a:spcPct val="90000"/>
              </a:lnSpc>
              <a:spcBef>
                <a:spcPts val="1000"/>
              </a:spcBef>
              <a:buChar char="•"/>
              <a:defRPr sz="28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4" y="4406901"/>
            <a:ext cx="10363201" cy="1362076"/>
          </a:xfrm>
          <a:prstGeom prst="rect">
            <a:avLst/>
          </a:prstGeom>
        </p:spPr>
        <p:txBody>
          <a:bodyPr anchor="t"/>
          <a:lstStyle>
            <a:lvl1pPr>
              <a:defRPr sz="4000" b="1" cap="all"/>
            </a:lvl1pPr>
          </a:lstStyle>
          <a:p>
            <a:r>
              <a:t>Title Text</a:t>
            </a:r>
          </a:p>
        </p:txBody>
      </p:sp>
      <p:sp>
        <p:nvSpPr>
          <p:cNvPr id="30"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0"/>
            <a:ext cx="5384800"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2"/>
            <a:ext cx="5389034"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1" y="273050"/>
            <a:ext cx="4011084" cy="1162050"/>
          </a:xfrm>
          <a:prstGeom prst="rect">
            <a:avLst/>
          </a:prstGeom>
        </p:spPr>
        <p:txBody>
          <a:bodyPr anchor="b"/>
          <a:lstStyle>
            <a:lvl1pPr>
              <a:defRPr sz="2000" b="1"/>
            </a:lvl1pPr>
          </a:lstStyle>
          <a:p>
            <a:r>
              <a:t>Title Text</a:t>
            </a:r>
          </a:p>
        </p:txBody>
      </p:sp>
      <p:sp>
        <p:nvSpPr>
          <p:cNvPr id="73" name="Body Level One…"/>
          <p:cNvSpPr txBox="1">
            <a:spLocks noGrp="1"/>
          </p:cNvSpPr>
          <p:nvPr>
            <p:ph type="body" idx="1"/>
          </p:nvPr>
        </p:nvSpPr>
        <p:spPr>
          <a:xfrm>
            <a:off x="4766733" y="273050"/>
            <a:ext cx="6815667"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600" y="1435101"/>
            <a:ext cx="401108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6" y="4800600"/>
            <a:ext cx="7315201" cy="566738"/>
          </a:xfrm>
          <a:prstGeom prst="rect">
            <a:avLst/>
          </a:prstGeom>
        </p:spPr>
        <p:txBody>
          <a:bodyPr anchor="b"/>
          <a:lstStyle>
            <a:lvl1pPr>
              <a:defRPr sz="2000" b="1"/>
            </a:lvl1pPr>
          </a:lstStyle>
          <a:p>
            <a:r>
              <a:t>Title Text</a:t>
            </a:r>
          </a:p>
        </p:txBody>
      </p:sp>
      <p:sp>
        <p:nvSpPr>
          <p:cNvPr id="83" name="Picture Placeholder 2"/>
          <p:cNvSpPr>
            <a:spLocks noGrp="1"/>
          </p:cNvSpPr>
          <p:nvPr>
            <p:ph type="pic" sz="half" idx="13"/>
          </p:nvPr>
        </p:nvSpPr>
        <p:spPr>
          <a:xfrm>
            <a:off x="2389716" y="612775"/>
            <a:ext cx="73152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6" y="5367337"/>
            <a:ext cx="7315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61C"/>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452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Americana BT"/>
          <a:ea typeface="Americana BT"/>
          <a:cs typeface="Americana BT"/>
          <a:sym typeface="Americana BT"/>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Americana BT"/>
          <a:ea typeface="Americana BT"/>
          <a:cs typeface="Americana BT"/>
          <a:sym typeface="Americana BT"/>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Americana BT"/>
          <a:ea typeface="Americana BT"/>
          <a:cs typeface="Americana BT"/>
          <a:sym typeface="Americana BT"/>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Americana BT"/>
          <a:ea typeface="Americana BT"/>
          <a:cs typeface="Americana BT"/>
          <a:sym typeface="Americana BT"/>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Americana BT"/>
          <a:ea typeface="Americana BT"/>
          <a:cs typeface="Americana BT"/>
          <a:sym typeface="Americana BT"/>
        </a:defRPr>
      </a:lvl5pPr>
      <a:lvl6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Americana BT"/>
          <a:ea typeface="Americana BT"/>
          <a:cs typeface="Americana BT"/>
          <a:sym typeface="Americana BT"/>
        </a:defRPr>
      </a:lvl6pPr>
      <a:lvl7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Americana BT"/>
          <a:ea typeface="Americana BT"/>
          <a:cs typeface="Americana BT"/>
          <a:sym typeface="Americana BT"/>
        </a:defRPr>
      </a:lvl7pPr>
      <a:lvl8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Americana BT"/>
          <a:ea typeface="Americana BT"/>
          <a:cs typeface="Americana BT"/>
          <a:sym typeface="Americana BT"/>
        </a:defRPr>
      </a:lvl8pPr>
      <a:lvl9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Americana BT"/>
          <a:ea typeface="Americana BT"/>
          <a:cs typeface="Americana BT"/>
          <a:sym typeface="Americana BT"/>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Humanst521 BT"/>
          <a:ea typeface="Humanst521 BT"/>
          <a:cs typeface="Humanst521 BT"/>
          <a:sym typeface="Humanst521 BT"/>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Humanst521 BT"/>
          <a:ea typeface="Humanst521 BT"/>
          <a:cs typeface="Humanst521 BT"/>
          <a:sym typeface="Humanst521 BT"/>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Humanst521 BT"/>
          <a:ea typeface="Humanst521 BT"/>
          <a:cs typeface="Humanst521 BT"/>
          <a:sym typeface="Humanst521 BT"/>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Humanst521 BT"/>
          <a:ea typeface="Humanst521 BT"/>
          <a:cs typeface="Humanst521 BT"/>
          <a:sym typeface="Humanst521 BT"/>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Humanst521 BT"/>
          <a:ea typeface="Humanst521 BT"/>
          <a:cs typeface="Humanst521 BT"/>
          <a:sym typeface="Humanst521 BT"/>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Humanst521 BT"/>
          <a:ea typeface="Humanst521 BT"/>
          <a:cs typeface="Humanst521 BT"/>
          <a:sym typeface="Humanst521 BT"/>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Humanst521 BT"/>
          <a:ea typeface="Humanst521 BT"/>
          <a:cs typeface="Humanst521 BT"/>
          <a:sym typeface="Humanst521 BT"/>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Humanst521 BT"/>
          <a:ea typeface="Humanst521 BT"/>
          <a:cs typeface="Humanst521 BT"/>
          <a:sym typeface="Humanst521 BT"/>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Humanst521 BT"/>
          <a:ea typeface="Humanst521 BT"/>
          <a:cs typeface="Humanst521 BT"/>
          <a:sym typeface="Humanst521 B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m 2" descr="Imagem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m 2" descr="Imagem 2"/>
          <p:cNvPicPr>
            <a:picLocks noChangeAspect="1"/>
          </p:cNvPicPr>
          <p:nvPr/>
        </p:nvPicPr>
        <p:blipFill>
          <a:blip r:embed="rId3">
            <a:extLst/>
          </a:blip>
          <a:stretch>
            <a:fillRect/>
          </a:stretch>
        </p:blipFill>
        <p:spPr>
          <a:xfrm>
            <a:off x="6023242" y="420467"/>
            <a:ext cx="6050877" cy="6437533"/>
          </a:xfrm>
          <a:prstGeom prst="rect">
            <a:avLst/>
          </a:prstGeom>
          <a:ln w="12700">
            <a:miter lim="400000"/>
          </a:ln>
        </p:spPr>
      </p:pic>
      <p:pic>
        <p:nvPicPr>
          <p:cNvPr id="256"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57"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258" name="CaixaDeTexto 6"/>
          <p:cNvSpPr txBox="1"/>
          <p:nvPr/>
        </p:nvSpPr>
        <p:spPr>
          <a:xfrm>
            <a:off x="687421" y="777807"/>
            <a:ext cx="5715001" cy="713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Maintaining balance</a:t>
            </a:r>
          </a:p>
        </p:txBody>
      </p:sp>
      <p:sp>
        <p:nvSpPr>
          <p:cNvPr id="259" name="CaixaDeTexto 7"/>
          <p:cNvSpPr txBox="1"/>
          <p:nvPr/>
        </p:nvSpPr>
        <p:spPr>
          <a:xfrm>
            <a:off x="687421" y="1558054"/>
            <a:ext cx="5715001" cy="112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31774">
              <a:defRPr sz="2000">
                <a:solidFill>
                  <a:srgbClr val="595959"/>
                </a:solidFill>
                <a:latin typeface="Avenir Book"/>
                <a:ea typeface="Avenir Book"/>
                <a:cs typeface="Avenir Book"/>
                <a:sym typeface="Avenir Book"/>
              </a:defRPr>
            </a:pPr>
            <a:r>
              <a:t>Daily loss of water in Milzliliters per day of an average human body at normal </a:t>
            </a:r>
            <a:r>
              <a:rPr>
                <a:latin typeface="Avenir Heavy"/>
                <a:ea typeface="Avenir Heavy"/>
                <a:cs typeface="Avenir Heavy"/>
                <a:sym typeface="Avenir Heavy"/>
              </a:rPr>
              <a:t>temperature</a:t>
            </a:r>
            <a:r>
              <a:t> prolonged</a:t>
            </a:r>
          </a:p>
        </p:txBody>
      </p:sp>
      <p:sp>
        <p:nvSpPr>
          <p:cNvPr id="260" name="CaixaDeTexto 8"/>
          <p:cNvSpPr txBox="1"/>
          <p:nvPr/>
        </p:nvSpPr>
        <p:spPr>
          <a:xfrm>
            <a:off x="687421" y="2931055"/>
            <a:ext cx="6246779" cy="288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31774">
              <a:defRPr sz="1600">
                <a:solidFill>
                  <a:srgbClr val="595959"/>
                </a:solidFill>
                <a:latin typeface="Avenir Book"/>
                <a:ea typeface="Avenir Book"/>
                <a:cs typeface="Avenir Book"/>
                <a:sym typeface="Avenir Book"/>
              </a:defRPr>
            </a:pPr>
            <a:r>
              <a:t>			Low activity.          Prolonged heavy </a:t>
            </a:r>
          </a:p>
          <a:p>
            <a:pPr defTabSz="931774">
              <a:defRPr sz="1600">
                <a:solidFill>
                  <a:srgbClr val="595959"/>
                </a:solidFill>
                <a:latin typeface="Avenir Book"/>
                <a:ea typeface="Avenir Book"/>
                <a:cs typeface="Avenir Book"/>
                <a:sym typeface="Avenir Book"/>
              </a:defRPr>
            </a:pPr>
            <a:r>
              <a:t>				             exercise</a:t>
            </a:r>
          </a:p>
          <a:p>
            <a:pPr defTabSz="931774">
              <a:defRPr sz="1600">
                <a:solidFill>
                  <a:srgbClr val="595959"/>
                </a:solidFill>
                <a:latin typeface="Avenir Book"/>
                <a:ea typeface="Avenir Book"/>
                <a:cs typeface="Avenir Book"/>
                <a:sym typeface="Avenir Book"/>
              </a:defRPr>
            </a:pPr>
            <a:r>
              <a:t>Insensible (invisible) </a:t>
            </a:r>
          </a:p>
          <a:p>
            <a:pPr defTabSz="931774">
              <a:defRPr sz="1600">
                <a:solidFill>
                  <a:srgbClr val="595959"/>
                </a:solidFill>
                <a:latin typeface="Avenir Book"/>
                <a:ea typeface="Avenir Book"/>
                <a:cs typeface="Avenir Book"/>
                <a:sym typeface="Avenir Book"/>
              </a:defRPr>
            </a:pPr>
            <a:r>
              <a:t>loss from skin 		350 	               350</a:t>
            </a:r>
          </a:p>
          <a:p>
            <a:pPr defTabSz="931774">
              <a:defRPr sz="1600">
                <a:solidFill>
                  <a:srgbClr val="595959"/>
                </a:solidFill>
                <a:latin typeface="Avenir Book"/>
                <a:ea typeface="Avenir Book"/>
                <a:cs typeface="Avenir Book"/>
                <a:sym typeface="Avenir Book"/>
              </a:defRPr>
            </a:pPr>
            <a:r>
              <a:t>Insensible (invisible) </a:t>
            </a:r>
          </a:p>
          <a:p>
            <a:pPr defTabSz="931774">
              <a:defRPr sz="1600">
                <a:solidFill>
                  <a:srgbClr val="595959"/>
                </a:solidFill>
                <a:latin typeface="Avenir Book"/>
                <a:ea typeface="Avenir Book"/>
                <a:cs typeface="Avenir Book"/>
                <a:sym typeface="Avenir Book"/>
              </a:defRPr>
            </a:pPr>
            <a:r>
              <a:t>loss from lungs 		350	               650</a:t>
            </a:r>
          </a:p>
          <a:p>
            <a:pPr defTabSz="931774">
              <a:defRPr sz="1600">
                <a:solidFill>
                  <a:srgbClr val="595959"/>
                </a:solidFill>
                <a:latin typeface="Avenir Book"/>
                <a:ea typeface="Avenir Book"/>
                <a:cs typeface="Avenir Book"/>
                <a:sym typeface="Avenir Book"/>
              </a:defRPr>
            </a:pPr>
            <a:r>
              <a:t>Sweat 			100	               5000</a:t>
            </a:r>
          </a:p>
          <a:p>
            <a:pPr defTabSz="931774">
              <a:defRPr sz="1600">
                <a:solidFill>
                  <a:srgbClr val="595959"/>
                </a:solidFill>
                <a:latin typeface="Avenir Book"/>
                <a:ea typeface="Avenir Book"/>
                <a:cs typeface="Avenir Book"/>
                <a:sym typeface="Avenir Book"/>
              </a:defRPr>
            </a:pPr>
            <a:r>
              <a:t>Feces 			100	               100</a:t>
            </a:r>
          </a:p>
          <a:p>
            <a:pPr defTabSz="931774">
              <a:defRPr sz="1600">
                <a:solidFill>
                  <a:srgbClr val="595959"/>
                </a:solidFill>
                <a:latin typeface="Avenir Book"/>
                <a:ea typeface="Avenir Book"/>
                <a:cs typeface="Avenir Book"/>
                <a:sym typeface="Avenir Book"/>
              </a:defRPr>
            </a:pPr>
            <a:r>
              <a:t>Urine			1400	               500</a:t>
            </a:r>
          </a:p>
          <a:p>
            <a:pPr defTabSz="931774">
              <a:defRPr sz="1600">
                <a:solidFill>
                  <a:srgbClr val="595959"/>
                </a:solidFill>
                <a:latin typeface="Avenir Book"/>
                <a:ea typeface="Avenir Book"/>
                <a:cs typeface="Avenir Book"/>
                <a:sym typeface="Avenir Book"/>
              </a:defRPr>
            </a:pPr>
            <a:r>
              <a:t>Total output		2300	               6600</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Imagem 11" descr="Imagem 11"/>
          <p:cNvPicPr>
            <a:picLocks noChangeAspect="1"/>
          </p:cNvPicPr>
          <p:nvPr/>
        </p:nvPicPr>
        <p:blipFill>
          <a:blip r:embed="rId3">
            <a:extLst/>
          </a:blip>
          <a:stretch>
            <a:fillRect/>
          </a:stretch>
        </p:blipFill>
        <p:spPr>
          <a:xfrm>
            <a:off x="96928" y="0"/>
            <a:ext cx="5114866" cy="6858000"/>
          </a:xfrm>
          <a:prstGeom prst="rect">
            <a:avLst/>
          </a:prstGeom>
          <a:ln w="12700">
            <a:miter lim="400000"/>
          </a:ln>
        </p:spPr>
      </p:pic>
      <p:pic>
        <p:nvPicPr>
          <p:cNvPr id="263"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64" name="Imagem 3" descr="Imagem 3"/>
          <p:cNvPicPr>
            <a:picLocks noChangeAspect="1"/>
          </p:cNvPicPr>
          <p:nvPr/>
        </p:nvPicPr>
        <p:blipFill>
          <a:blip r:embed="rId5">
            <a:extLst/>
          </a:blip>
          <a:stretch>
            <a:fillRect/>
          </a:stretch>
        </p:blipFill>
        <p:spPr>
          <a:xfrm>
            <a:off x="5086350" y="5430837"/>
            <a:ext cx="2019300" cy="1427163"/>
          </a:xfrm>
          <a:prstGeom prst="rect">
            <a:avLst/>
          </a:prstGeom>
          <a:ln w="12700">
            <a:miter lim="400000"/>
          </a:ln>
        </p:spPr>
      </p:pic>
      <p:sp>
        <p:nvSpPr>
          <p:cNvPr id="265" name="CaixaDeTexto 6"/>
          <p:cNvSpPr txBox="1"/>
          <p:nvPr/>
        </p:nvSpPr>
        <p:spPr>
          <a:xfrm>
            <a:off x="5086350" y="1066800"/>
            <a:ext cx="5715000" cy="160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What if water intake is inadequate?</a:t>
            </a:r>
          </a:p>
        </p:txBody>
      </p:sp>
      <p:sp>
        <p:nvSpPr>
          <p:cNvPr id="266" name="CaixaDeTexto 7"/>
          <p:cNvSpPr txBox="1"/>
          <p:nvPr/>
        </p:nvSpPr>
        <p:spPr>
          <a:xfrm>
            <a:off x="5086350" y="2544763"/>
            <a:ext cx="4648200" cy="153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Decrease in sweat and urine output</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Dehydration will occur</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Imagem 5" descr="Imagem 5"/>
          <p:cNvPicPr>
            <a:picLocks noChangeAspect="1"/>
          </p:cNvPicPr>
          <p:nvPr/>
        </p:nvPicPr>
        <p:blipFill>
          <a:blip r:embed="rId3">
            <a:extLst/>
          </a:blip>
          <a:stretch>
            <a:fillRect/>
          </a:stretch>
        </p:blipFill>
        <p:spPr>
          <a:xfrm>
            <a:off x="96928" y="0"/>
            <a:ext cx="5114866" cy="6858000"/>
          </a:xfrm>
          <a:prstGeom prst="rect">
            <a:avLst/>
          </a:prstGeom>
          <a:ln w="12700">
            <a:miter lim="400000"/>
          </a:ln>
        </p:spPr>
      </p:pic>
      <p:pic>
        <p:nvPicPr>
          <p:cNvPr id="269"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70" name="Imagem 3" descr="Imagem 3"/>
          <p:cNvPicPr>
            <a:picLocks noChangeAspect="1"/>
          </p:cNvPicPr>
          <p:nvPr/>
        </p:nvPicPr>
        <p:blipFill>
          <a:blip r:embed="rId5">
            <a:extLst/>
          </a:blip>
          <a:stretch>
            <a:fillRect/>
          </a:stretch>
        </p:blipFill>
        <p:spPr>
          <a:xfrm>
            <a:off x="5086350" y="5430837"/>
            <a:ext cx="2019300" cy="1427163"/>
          </a:xfrm>
          <a:prstGeom prst="rect">
            <a:avLst/>
          </a:prstGeom>
          <a:ln w="12700">
            <a:miter lim="400000"/>
          </a:ln>
        </p:spPr>
      </p:pic>
      <p:sp>
        <p:nvSpPr>
          <p:cNvPr id="271" name="CaixaDeTexto 6"/>
          <p:cNvSpPr txBox="1"/>
          <p:nvPr/>
        </p:nvSpPr>
        <p:spPr>
          <a:xfrm>
            <a:off x="5086350" y="1066800"/>
            <a:ext cx="5715000" cy="160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What if water intake is inadequate?</a:t>
            </a:r>
          </a:p>
        </p:txBody>
      </p:sp>
      <p:sp>
        <p:nvSpPr>
          <p:cNvPr id="272" name="CaixaDeTexto 7"/>
          <p:cNvSpPr txBox="1"/>
          <p:nvPr/>
        </p:nvSpPr>
        <p:spPr>
          <a:xfrm>
            <a:off x="5086350" y="2544763"/>
            <a:ext cx="4648200" cy="153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Rise in body temperature</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An inefficient clearance of body waste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Imagem 5" descr="Imagem 5"/>
          <p:cNvPicPr>
            <a:picLocks noChangeAspect="1"/>
          </p:cNvPicPr>
          <p:nvPr/>
        </p:nvPicPr>
        <p:blipFill>
          <a:blip r:embed="rId3">
            <a:extLst/>
          </a:blip>
          <a:stretch>
            <a:fillRect/>
          </a:stretch>
        </p:blipFill>
        <p:spPr>
          <a:xfrm>
            <a:off x="96928" y="0"/>
            <a:ext cx="5114866" cy="6858000"/>
          </a:xfrm>
          <a:prstGeom prst="rect">
            <a:avLst/>
          </a:prstGeom>
          <a:ln w="12700">
            <a:miter lim="400000"/>
          </a:ln>
        </p:spPr>
      </p:pic>
      <p:pic>
        <p:nvPicPr>
          <p:cNvPr id="275"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76" name="Imagem 3" descr="Imagem 3"/>
          <p:cNvPicPr>
            <a:picLocks noChangeAspect="1"/>
          </p:cNvPicPr>
          <p:nvPr/>
        </p:nvPicPr>
        <p:blipFill>
          <a:blip r:embed="rId5">
            <a:extLst/>
          </a:blip>
          <a:stretch>
            <a:fillRect/>
          </a:stretch>
        </p:blipFill>
        <p:spPr>
          <a:xfrm>
            <a:off x="5086350" y="5430837"/>
            <a:ext cx="2019300" cy="1427163"/>
          </a:xfrm>
          <a:prstGeom prst="rect">
            <a:avLst/>
          </a:prstGeom>
          <a:ln w="12700">
            <a:miter lim="400000"/>
          </a:ln>
        </p:spPr>
      </p:pic>
      <p:sp>
        <p:nvSpPr>
          <p:cNvPr id="277" name="CaixaDeTexto 6"/>
          <p:cNvSpPr txBox="1"/>
          <p:nvPr/>
        </p:nvSpPr>
        <p:spPr>
          <a:xfrm>
            <a:off x="5086350" y="1066800"/>
            <a:ext cx="5715000" cy="160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What if water intake is inadequate?</a:t>
            </a:r>
          </a:p>
        </p:txBody>
      </p:sp>
      <p:sp>
        <p:nvSpPr>
          <p:cNvPr id="278" name="CaixaDeTexto 7"/>
          <p:cNvSpPr txBox="1"/>
          <p:nvPr/>
        </p:nvSpPr>
        <p:spPr>
          <a:xfrm>
            <a:off x="5086350" y="2544763"/>
            <a:ext cx="4648200"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An inefficient clearance of body waste</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The blood thickens and flow becomes impaired</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Increased risk of intravascular clotting</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m 3" descr="Imagem 3"/>
          <p:cNvPicPr>
            <a:picLocks noChangeAspect="1"/>
          </p:cNvPicPr>
          <p:nvPr/>
        </p:nvPicPr>
        <p:blipFill>
          <a:blip r:embed="rId3">
            <a:extLst/>
          </a:blip>
          <a:stretch>
            <a:fillRect/>
          </a:stretch>
        </p:blipFill>
        <p:spPr>
          <a:xfrm>
            <a:off x="5572850" y="0"/>
            <a:ext cx="4572001" cy="6858000"/>
          </a:xfrm>
          <a:prstGeom prst="rect">
            <a:avLst/>
          </a:prstGeom>
          <a:ln w="12700">
            <a:miter lim="400000"/>
          </a:ln>
        </p:spPr>
      </p:pic>
      <p:pic>
        <p:nvPicPr>
          <p:cNvPr id="281"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82"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283" name="CaixaDeTexto 6"/>
          <p:cNvSpPr txBox="1"/>
          <p:nvPr/>
        </p:nvSpPr>
        <p:spPr>
          <a:xfrm>
            <a:off x="687421" y="2286000"/>
            <a:ext cx="5715001" cy="713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Insufficient water intake</a:t>
            </a:r>
          </a:p>
        </p:txBody>
      </p:sp>
      <p:sp>
        <p:nvSpPr>
          <p:cNvPr id="284" name="CaixaDeTexto 7"/>
          <p:cNvSpPr txBox="1"/>
          <p:nvPr/>
        </p:nvSpPr>
        <p:spPr>
          <a:xfrm>
            <a:off x="687421" y="3230563"/>
            <a:ext cx="4648201" cy="105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defTabSz="931774">
              <a:buSzPct val="100000"/>
              <a:buFont typeface="Arial"/>
              <a:buChar char="•"/>
              <a:defRPr sz="2800">
                <a:solidFill>
                  <a:srgbClr val="595959"/>
                </a:solidFill>
                <a:latin typeface="Avenir Book"/>
                <a:ea typeface="Avenir Book"/>
                <a:cs typeface="Avenir Book"/>
                <a:sym typeface="Avenir Book"/>
              </a:defRPr>
            </a:lvl1pPr>
          </a:lstStyle>
          <a:p>
            <a:r>
              <a:t>Dehydration can cause constipation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Imagem 2" descr="Imagem 2"/>
          <p:cNvPicPr>
            <a:picLocks noChangeAspect="1"/>
          </p:cNvPicPr>
          <p:nvPr/>
        </p:nvPicPr>
        <p:blipFill>
          <a:blip r:embed="rId3">
            <a:extLst/>
          </a:blip>
          <a:stretch>
            <a:fillRect/>
          </a:stretch>
        </p:blipFill>
        <p:spPr>
          <a:xfrm>
            <a:off x="5715000" y="0"/>
            <a:ext cx="4572000" cy="6858000"/>
          </a:xfrm>
          <a:prstGeom prst="rect">
            <a:avLst/>
          </a:prstGeom>
          <a:ln w="12700">
            <a:miter lim="400000"/>
          </a:ln>
        </p:spPr>
      </p:pic>
      <p:pic>
        <p:nvPicPr>
          <p:cNvPr id="287"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88"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289" name="CaixaDeTexto 6"/>
          <p:cNvSpPr txBox="1"/>
          <p:nvPr/>
        </p:nvSpPr>
        <p:spPr>
          <a:xfrm>
            <a:off x="687421" y="1578779"/>
            <a:ext cx="5715001" cy="713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Insufficient water intake</a:t>
            </a:r>
          </a:p>
        </p:txBody>
      </p:sp>
      <p:sp>
        <p:nvSpPr>
          <p:cNvPr id="290" name="CaixaDeTexto 7"/>
          <p:cNvSpPr txBox="1"/>
          <p:nvPr/>
        </p:nvSpPr>
        <p:spPr>
          <a:xfrm>
            <a:off x="687421" y="2544763"/>
            <a:ext cx="4648201" cy="250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Dehydration may cause dizziness or headache</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Increases the risk of developing kidney and gallstones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Imagem 3" descr="Imagem 3"/>
          <p:cNvPicPr>
            <a:picLocks noChangeAspect="1"/>
          </p:cNvPicPr>
          <p:nvPr/>
        </p:nvPicPr>
        <p:blipFill>
          <a:blip r:embed="rId3">
            <a:extLst/>
          </a:blip>
          <a:stretch>
            <a:fillRect/>
          </a:stretch>
        </p:blipFill>
        <p:spPr>
          <a:xfrm>
            <a:off x="5890397" y="0"/>
            <a:ext cx="4572001" cy="6858000"/>
          </a:xfrm>
          <a:prstGeom prst="rect">
            <a:avLst/>
          </a:prstGeom>
          <a:ln w="12700">
            <a:miter lim="400000"/>
          </a:ln>
        </p:spPr>
      </p:pic>
      <p:pic>
        <p:nvPicPr>
          <p:cNvPr id="293"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94"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295" name="CaixaDeTexto 6"/>
          <p:cNvSpPr txBox="1"/>
          <p:nvPr/>
        </p:nvSpPr>
        <p:spPr>
          <a:xfrm>
            <a:off x="687421" y="1066800"/>
            <a:ext cx="5713379"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600">
                <a:solidFill>
                  <a:srgbClr val="404040"/>
                </a:solidFill>
                <a:latin typeface="Avenir Heavy"/>
                <a:ea typeface="Avenir Heavy"/>
                <a:cs typeface="Avenir Heavy"/>
                <a:sym typeface="Avenir Heavy"/>
              </a:defRPr>
            </a:pPr>
            <a:r>
              <a:t>Journal of the American medical association </a:t>
            </a:r>
            <a:r>
              <a:rPr sz="1800"/>
              <a:t>(1995)</a:t>
            </a:r>
          </a:p>
        </p:txBody>
      </p:sp>
      <p:sp>
        <p:nvSpPr>
          <p:cNvPr id="296" name="CaixaDeTexto 7"/>
          <p:cNvSpPr txBox="1"/>
          <p:nvPr/>
        </p:nvSpPr>
        <p:spPr>
          <a:xfrm>
            <a:off x="687421" y="2693173"/>
            <a:ext cx="4648201" cy="250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It’s estimated that adequate hydration of older people could save thousands of days of hospitalization and millions of dollars each year.</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m 2" descr="Imagem 2"/>
          <p:cNvPicPr>
            <a:picLocks noChangeAspect="1"/>
          </p:cNvPicPr>
          <p:nvPr/>
        </p:nvPicPr>
        <p:blipFill>
          <a:blip r:embed="rId3">
            <a:extLst/>
          </a:blip>
          <a:stretch>
            <a:fillRect/>
          </a:stretch>
        </p:blipFill>
        <p:spPr>
          <a:xfrm>
            <a:off x="0" y="0"/>
            <a:ext cx="5114303" cy="6858000"/>
          </a:xfrm>
          <a:prstGeom prst="rect">
            <a:avLst/>
          </a:prstGeom>
          <a:ln w="12700">
            <a:miter lim="400000"/>
          </a:ln>
        </p:spPr>
      </p:pic>
      <p:pic>
        <p:nvPicPr>
          <p:cNvPr id="299"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00" name="Imagem 3" descr="Imagem 3"/>
          <p:cNvPicPr>
            <a:picLocks noChangeAspect="1"/>
          </p:cNvPicPr>
          <p:nvPr/>
        </p:nvPicPr>
        <p:blipFill>
          <a:blip r:embed="rId5">
            <a:extLst/>
          </a:blip>
          <a:stretch>
            <a:fillRect/>
          </a:stretch>
        </p:blipFill>
        <p:spPr>
          <a:xfrm>
            <a:off x="5086350" y="5430837"/>
            <a:ext cx="2019300" cy="1427163"/>
          </a:xfrm>
          <a:prstGeom prst="rect">
            <a:avLst/>
          </a:prstGeom>
          <a:ln w="12700">
            <a:miter lim="400000"/>
          </a:ln>
        </p:spPr>
      </p:pic>
      <p:sp>
        <p:nvSpPr>
          <p:cNvPr id="301" name="CaixaDeTexto 6"/>
          <p:cNvSpPr txBox="1"/>
          <p:nvPr/>
        </p:nvSpPr>
        <p:spPr>
          <a:xfrm>
            <a:off x="5086350" y="1066800"/>
            <a:ext cx="5715000"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rPr dirty="0"/>
              <a:t>A practical guide </a:t>
            </a:r>
            <a:endParaRPr lang="pt-BR" dirty="0"/>
          </a:p>
          <a:p>
            <a:r>
              <a:rPr dirty="0"/>
              <a:t>to water intake</a:t>
            </a:r>
          </a:p>
        </p:txBody>
      </p:sp>
      <p:sp>
        <p:nvSpPr>
          <p:cNvPr id="302" name="CaixaDeTexto 7"/>
          <p:cNvSpPr txBox="1"/>
          <p:nvPr/>
        </p:nvSpPr>
        <p:spPr>
          <a:xfrm>
            <a:off x="5086350" y="2544763"/>
            <a:ext cx="4895850"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Consume sufficient amounts throughout the day to ensure that urine is a pale color (urine may be bright yellow after taking certain medications/vitamins)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4" name="Imagem 2" descr="Imagem 2"/>
          <p:cNvPicPr>
            <a:picLocks noChangeAspect="1"/>
          </p:cNvPicPr>
          <p:nvPr/>
        </p:nvPicPr>
        <p:blipFill>
          <a:blip r:embed="rId3">
            <a:alphaModFix amt="50000"/>
            <a:extLst/>
          </a:blip>
          <a:stretch>
            <a:fillRect/>
          </a:stretch>
        </p:blipFill>
        <p:spPr>
          <a:xfrm>
            <a:off x="-9145" y="6095"/>
            <a:ext cx="10569483" cy="6858001"/>
          </a:xfrm>
          <a:prstGeom prst="rect">
            <a:avLst/>
          </a:prstGeom>
          <a:ln w="12700">
            <a:miter lim="400000"/>
          </a:ln>
        </p:spPr>
      </p:pic>
      <p:pic>
        <p:nvPicPr>
          <p:cNvPr id="305" name="Imagem 4" descr="Imagem 4"/>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06" name="Imagem 5" descr="Imagem 5"/>
          <p:cNvPicPr>
            <a:picLocks noChangeAspect="1"/>
          </p:cNvPicPr>
          <p:nvPr/>
        </p:nvPicPr>
        <p:blipFill>
          <a:blip r:embed="rId5">
            <a:extLst/>
          </a:blip>
          <a:stretch>
            <a:fillRect/>
          </a:stretch>
        </p:blipFill>
        <p:spPr>
          <a:xfrm>
            <a:off x="216657" y="5431535"/>
            <a:ext cx="2018627" cy="1426465"/>
          </a:xfrm>
          <a:prstGeom prst="rect">
            <a:avLst/>
          </a:prstGeom>
          <a:ln w="12700">
            <a:miter lim="400000"/>
          </a:ln>
        </p:spPr>
      </p:pic>
      <p:sp>
        <p:nvSpPr>
          <p:cNvPr id="307" name="CaixaDeTexto 6"/>
          <p:cNvSpPr txBox="1"/>
          <p:nvPr/>
        </p:nvSpPr>
        <p:spPr>
          <a:xfrm>
            <a:off x="603250" y="2979821"/>
            <a:ext cx="7854950" cy="291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5400">
                <a:solidFill>
                  <a:srgbClr val="FFFFFF"/>
                </a:solidFill>
                <a:effectLst>
                  <a:outerShdw blurRad="63500" rotWithShape="0">
                    <a:srgbClr val="000000">
                      <a:alpha val="60000"/>
                    </a:srgbClr>
                  </a:outerShdw>
                </a:effectLst>
                <a:latin typeface="Avenir Heavy"/>
                <a:ea typeface="Avenir Heavy"/>
                <a:cs typeface="Avenir Heavy"/>
                <a:sym typeface="Avenir Heavy"/>
              </a:defRPr>
            </a:lvl1pPr>
          </a:lstStyle>
          <a:p>
            <a:r>
              <a:t>BEGIN DRINKING WATER IN THE MORNING</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m 3" descr="Imagem 3"/>
          <p:cNvPicPr>
            <a:picLocks noChangeAspect="1"/>
          </p:cNvPicPr>
          <p:nvPr/>
        </p:nvPicPr>
        <p:blipFill>
          <a:blip r:embed="rId3">
            <a:extLst/>
          </a:blip>
          <a:stretch>
            <a:fillRect/>
          </a:stretch>
        </p:blipFill>
        <p:spPr>
          <a:xfrm>
            <a:off x="0" y="0"/>
            <a:ext cx="5866070" cy="6858000"/>
          </a:xfrm>
          <a:prstGeom prst="rect">
            <a:avLst/>
          </a:prstGeom>
          <a:ln w="12700">
            <a:miter lim="400000"/>
          </a:ln>
        </p:spPr>
      </p:pic>
      <p:pic>
        <p:nvPicPr>
          <p:cNvPr id="310"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11" name="Imagem 3" descr="Imagem 3"/>
          <p:cNvPicPr>
            <a:picLocks noChangeAspect="1"/>
          </p:cNvPicPr>
          <p:nvPr/>
        </p:nvPicPr>
        <p:blipFill>
          <a:blip r:embed="rId5">
            <a:extLst/>
          </a:blip>
          <a:stretch>
            <a:fillRect/>
          </a:stretch>
        </p:blipFill>
        <p:spPr>
          <a:xfrm>
            <a:off x="5086350" y="5430837"/>
            <a:ext cx="2019300" cy="1427163"/>
          </a:xfrm>
          <a:prstGeom prst="rect">
            <a:avLst/>
          </a:prstGeom>
          <a:ln w="12700">
            <a:miter lim="400000"/>
          </a:ln>
        </p:spPr>
      </p:pic>
      <p:sp>
        <p:nvSpPr>
          <p:cNvPr id="312" name="CaixaDeTexto 6"/>
          <p:cNvSpPr txBox="1"/>
          <p:nvPr/>
        </p:nvSpPr>
        <p:spPr>
          <a:xfrm>
            <a:off x="5086350" y="1066800"/>
            <a:ext cx="412617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Water as a cleaning agent</a:t>
            </a:r>
          </a:p>
        </p:txBody>
      </p:sp>
      <p:sp>
        <p:nvSpPr>
          <p:cNvPr id="313" name="CaixaDeTexto 7"/>
          <p:cNvSpPr txBox="1"/>
          <p:nvPr/>
        </p:nvSpPr>
        <p:spPr>
          <a:xfrm>
            <a:off x="5086350" y="2544763"/>
            <a:ext cx="4648200"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Regular bathing removes accumulated dirt</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Frequent hand washing before eating and after activities that soil their hands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p:cNvSpPr txBox="1">
            <a:spLocks noGrp="1"/>
          </p:cNvSpPr>
          <p:nvPr>
            <p:ph type="title"/>
          </p:nvPr>
        </p:nvSpPr>
        <p:spPr>
          <a:prstGeom prst="rect">
            <a:avLst/>
          </a:prstGeom>
        </p:spPr>
        <p:txBody>
          <a:bodyPr/>
          <a:lstStyle/>
          <a:p>
            <a:endParaRPr/>
          </a:p>
        </p:txBody>
      </p:sp>
      <p:sp>
        <p:nvSpPr>
          <p:cNvPr id="214" name="Body"/>
          <p:cNvSpPr txBox="1">
            <a:spLocks noGrp="1"/>
          </p:cNvSpPr>
          <p:nvPr>
            <p:ph type="body" idx="1"/>
          </p:nvPr>
        </p:nvSpPr>
        <p:spPr>
          <a:prstGeom prst="rect">
            <a:avLst/>
          </a:prstGeom>
        </p:spPr>
        <p:txBody>
          <a:bodyPr/>
          <a:lstStyle/>
          <a:p>
            <a:endParaRPr/>
          </a:p>
        </p:txBody>
      </p:sp>
      <p:pic>
        <p:nvPicPr>
          <p:cNvPr id="215" name="Slide02 (2).jpeg" descr="Slide02 (2).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magem 3" descr="Imagem 3"/>
          <p:cNvPicPr>
            <a:picLocks noChangeAspect="1"/>
          </p:cNvPicPr>
          <p:nvPr/>
        </p:nvPicPr>
        <p:blipFill>
          <a:blip r:embed="rId3">
            <a:extLst/>
          </a:blip>
          <a:stretch>
            <a:fillRect/>
          </a:stretch>
        </p:blipFill>
        <p:spPr>
          <a:xfrm>
            <a:off x="0" y="0"/>
            <a:ext cx="5866070" cy="6858000"/>
          </a:xfrm>
          <a:prstGeom prst="rect">
            <a:avLst/>
          </a:prstGeom>
          <a:ln w="12700">
            <a:miter lim="400000"/>
          </a:ln>
        </p:spPr>
      </p:pic>
      <p:pic>
        <p:nvPicPr>
          <p:cNvPr id="316"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17" name="Imagem 3" descr="Imagem 3"/>
          <p:cNvPicPr>
            <a:picLocks noChangeAspect="1"/>
          </p:cNvPicPr>
          <p:nvPr/>
        </p:nvPicPr>
        <p:blipFill>
          <a:blip r:embed="rId5">
            <a:extLst/>
          </a:blip>
          <a:stretch>
            <a:fillRect/>
          </a:stretch>
        </p:blipFill>
        <p:spPr>
          <a:xfrm>
            <a:off x="5086350" y="5430837"/>
            <a:ext cx="2019300" cy="1427163"/>
          </a:xfrm>
          <a:prstGeom prst="rect">
            <a:avLst/>
          </a:prstGeom>
          <a:ln w="12700">
            <a:miter lim="400000"/>
          </a:ln>
        </p:spPr>
      </p:pic>
      <p:sp>
        <p:nvSpPr>
          <p:cNvPr id="318" name="CaixaDeTexto 6"/>
          <p:cNvSpPr txBox="1"/>
          <p:nvPr/>
        </p:nvSpPr>
        <p:spPr>
          <a:xfrm>
            <a:off x="5086350" y="1066800"/>
            <a:ext cx="5715000" cy="713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Hydrotherapy</a:t>
            </a:r>
          </a:p>
        </p:txBody>
      </p:sp>
      <p:sp>
        <p:nvSpPr>
          <p:cNvPr id="319" name="CaixaDeTexto 7"/>
          <p:cNvSpPr txBox="1"/>
          <p:nvPr/>
        </p:nvSpPr>
        <p:spPr>
          <a:xfrm>
            <a:off x="5086350" y="2544763"/>
            <a:ext cx="4648200"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Hydrotherapy is the use of water as a simple home therapeutic application. It is best applied as a help for simple muscular aches, pains, and bruises.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agem 2" descr="Imagem 2"/>
          <p:cNvPicPr>
            <a:picLocks noChangeAspect="1"/>
          </p:cNvPicPr>
          <p:nvPr/>
        </p:nvPicPr>
        <p:blipFill>
          <a:blip r:embed="rId3">
            <a:extLst/>
          </a:blip>
          <a:stretch>
            <a:fillRect/>
          </a:stretch>
        </p:blipFill>
        <p:spPr>
          <a:xfrm>
            <a:off x="4069786" y="0"/>
            <a:ext cx="6382314" cy="6858000"/>
          </a:xfrm>
          <a:prstGeom prst="rect">
            <a:avLst/>
          </a:prstGeom>
          <a:ln w="12700">
            <a:miter lim="400000"/>
          </a:ln>
        </p:spPr>
      </p:pic>
      <p:pic>
        <p:nvPicPr>
          <p:cNvPr id="322"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23"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324" name="CaixaDeTexto 7"/>
          <p:cNvSpPr txBox="1"/>
          <p:nvPr/>
        </p:nvSpPr>
        <p:spPr>
          <a:xfrm>
            <a:off x="685800" y="838199"/>
            <a:ext cx="4648200" cy="4917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With muscular aches alternately apply hot, wet towels and cold ones ( end with a cold application). This will improve blood flow.</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endParaRP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With bruises, cold compresses are more appropriate.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Imagem 3" descr="Imagem 3"/>
          <p:cNvPicPr>
            <a:picLocks noChangeAspect="1"/>
          </p:cNvPicPr>
          <p:nvPr/>
        </p:nvPicPr>
        <p:blipFill>
          <a:blip r:embed="rId3">
            <a:extLst/>
          </a:blip>
          <a:srcRect t="27777" b="9999"/>
          <a:stretch>
            <a:fillRect/>
          </a:stretch>
        </p:blipFill>
        <p:spPr>
          <a:xfrm>
            <a:off x="6400800" y="1295399"/>
            <a:ext cx="4572000" cy="4267202"/>
          </a:xfrm>
          <a:prstGeom prst="rect">
            <a:avLst/>
          </a:prstGeom>
          <a:ln w="12700">
            <a:miter lim="400000"/>
          </a:ln>
        </p:spPr>
      </p:pic>
      <p:pic>
        <p:nvPicPr>
          <p:cNvPr id="327"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28"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329" name="CaixaDeTexto 7"/>
          <p:cNvSpPr txBox="1"/>
          <p:nvPr/>
        </p:nvSpPr>
        <p:spPr>
          <a:xfrm>
            <a:off x="685800" y="1460519"/>
            <a:ext cx="5941979" cy="443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Caution should be exercised where the skin is diseased or cut. </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endParaRP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When blood flow becomes impaired or there is neurological damage resulting in an inability to feel heat, hot applications may lead to serious injury. (diabetic patients)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Imagem 3" descr="Imagem 3"/>
          <p:cNvPicPr>
            <a:picLocks noChangeAspect="1"/>
          </p:cNvPicPr>
          <p:nvPr/>
        </p:nvPicPr>
        <p:blipFill>
          <a:blip r:embed="rId3">
            <a:extLst/>
          </a:blip>
          <a:stretch>
            <a:fillRect/>
          </a:stretch>
        </p:blipFill>
        <p:spPr>
          <a:xfrm>
            <a:off x="5440484" y="0"/>
            <a:ext cx="5011616" cy="6858000"/>
          </a:xfrm>
          <a:prstGeom prst="rect">
            <a:avLst/>
          </a:prstGeom>
          <a:ln w="12700">
            <a:miter lim="400000"/>
          </a:ln>
        </p:spPr>
      </p:pic>
      <p:pic>
        <p:nvPicPr>
          <p:cNvPr id="332"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33"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334" name="CaixaDeTexto 6"/>
          <p:cNvSpPr txBox="1"/>
          <p:nvPr/>
        </p:nvSpPr>
        <p:spPr>
          <a:xfrm>
            <a:off x="687421" y="1066800"/>
            <a:ext cx="5715001" cy="713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Modes of hydrotherapy</a:t>
            </a:r>
          </a:p>
        </p:txBody>
      </p:sp>
      <p:sp>
        <p:nvSpPr>
          <p:cNvPr id="335" name="CaixaDeTexto 7"/>
          <p:cNvSpPr txBox="1"/>
          <p:nvPr/>
        </p:nvSpPr>
        <p:spPr>
          <a:xfrm>
            <a:off x="687421" y="2544763"/>
            <a:ext cx="4648201" cy="202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Cold mitten friction</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Hot foot baths</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Heat compresses</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Ice compresses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Imagem 2" descr="Imagem 2"/>
          <p:cNvPicPr>
            <a:picLocks noChangeAspect="1"/>
          </p:cNvPicPr>
          <p:nvPr/>
        </p:nvPicPr>
        <p:blipFill>
          <a:blip r:embed="rId3">
            <a:extLst/>
          </a:blip>
          <a:stretch>
            <a:fillRect/>
          </a:stretch>
        </p:blipFill>
        <p:spPr>
          <a:xfrm>
            <a:off x="3594100" y="0"/>
            <a:ext cx="6858000" cy="6858000"/>
          </a:xfrm>
          <a:prstGeom prst="rect">
            <a:avLst/>
          </a:prstGeom>
          <a:ln w="12700">
            <a:miter lim="400000"/>
          </a:ln>
        </p:spPr>
      </p:pic>
      <p:pic>
        <p:nvPicPr>
          <p:cNvPr id="338"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39"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340" name="CaixaDeTexto 6"/>
          <p:cNvSpPr txBox="1"/>
          <p:nvPr/>
        </p:nvSpPr>
        <p:spPr>
          <a:xfrm>
            <a:off x="687421" y="2590800"/>
            <a:ext cx="5715001" cy="1336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7200">
                <a:solidFill>
                  <a:srgbClr val="404040"/>
                </a:solidFill>
                <a:latin typeface="Avenir Heavy"/>
                <a:ea typeface="Avenir Heavy"/>
                <a:cs typeface="Avenir Heavy"/>
                <a:sym typeface="Avenir Heavy"/>
              </a:defRPr>
            </a:lvl1pPr>
          </a:lstStyle>
          <a:p>
            <a:r>
              <a:t>Ice Bag</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Imagem 2" descr="Imagem 2"/>
          <p:cNvPicPr>
            <a:picLocks noChangeAspect="1"/>
          </p:cNvPicPr>
          <p:nvPr/>
        </p:nvPicPr>
        <p:blipFill>
          <a:blip r:embed="rId3">
            <a:extLst/>
          </a:blip>
          <a:stretch>
            <a:fillRect/>
          </a:stretch>
        </p:blipFill>
        <p:spPr>
          <a:xfrm>
            <a:off x="152400" y="0"/>
            <a:ext cx="4572000" cy="6858000"/>
          </a:xfrm>
          <a:prstGeom prst="rect">
            <a:avLst/>
          </a:prstGeom>
          <a:ln w="12700">
            <a:miter lim="400000"/>
          </a:ln>
        </p:spPr>
      </p:pic>
      <p:pic>
        <p:nvPicPr>
          <p:cNvPr id="343"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44" name="Imagem 3" descr="Imagem 3"/>
          <p:cNvPicPr>
            <a:picLocks noChangeAspect="1"/>
          </p:cNvPicPr>
          <p:nvPr/>
        </p:nvPicPr>
        <p:blipFill>
          <a:blip r:embed="rId5">
            <a:extLst/>
          </a:blip>
          <a:stretch>
            <a:fillRect/>
          </a:stretch>
        </p:blipFill>
        <p:spPr>
          <a:xfrm>
            <a:off x="5086350" y="5430837"/>
            <a:ext cx="2019300" cy="1427163"/>
          </a:xfrm>
          <a:prstGeom prst="rect">
            <a:avLst/>
          </a:prstGeom>
          <a:ln w="12700">
            <a:miter lim="400000"/>
          </a:ln>
        </p:spPr>
      </p:pic>
      <p:sp>
        <p:nvSpPr>
          <p:cNvPr id="345" name="CaixaDeTexto 7"/>
          <p:cNvSpPr txBox="1"/>
          <p:nvPr/>
        </p:nvSpPr>
        <p:spPr>
          <a:xfrm>
            <a:off x="4265472" y="567994"/>
            <a:ext cx="5680355" cy="512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31774">
              <a:defRPr sz="2400">
                <a:solidFill>
                  <a:srgbClr val="595959"/>
                </a:solidFill>
                <a:latin typeface="Avenir Book"/>
                <a:ea typeface="Avenir Book"/>
                <a:cs typeface="Avenir Book"/>
                <a:sym typeface="Avenir Book"/>
              </a:defRPr>
            </a:pPr>
            <a:r>
              <a:t>“The external application of water is one of the easiest and most satisfactory ways of regulating the circulation of the blood. . . . But many have never learned by experience the beneficial effects of the proper use of water. . . . All should become intelligent in its use in simple home treatments.”8</a:t>
            </a:r>
          </a:p>
          <a:p>
            <a:pPr defTabSz="931774">
              <a:defRPr sz="2400">
                <a:solidFill>
                  <a:srgbClr val="595959"/>
                </a:solidFill>
                <a:latin typeface="Avenir Book"/>
                <a:ea typeface="Avenir Book"/>
                <a:cs typeface="Avenir Book"/>
                <a:sym typeface="Avenir Book"/>
              </a:defRPr>
            </a:pPr>
            <a:endParaRPr/>
          </a:p>
          <a:p>
            <a:pPr defTabSz="931774">
              <a:defRPr sz="2400">
                <a:solidFill>
                  <a:srgbClr val="595959"/>
                </a:solidFill>
                <a:latin typeface="Avenir Book"/>
                <a:ea typeface="Avenir Book"/>
                <a:cs typeface="Avenir Book"/>
                <a:sym typeface="Avenir Book"/>
              </a:defRPr>
            </a:pPr>
            <a:r>
              <a:t>8 Ellen G. White, The Ministry of Healing (Mountain View, Calif,: Pacific Press Publishing Association, 1942), p. 237.</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348"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349" name="CaixaDeTexto 6"/>
          <p:cNvSpPr txBox="1"/>
          <p:nvPr/>
        </p:nvSpPr>
        <p:spPr>
          <a:xfrm>
            <a:off x="4876800" y="1828800"/>
            <a:ext cx="5715000" cy="1336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Concern for earth’s inhabitants</a:t>
            </a:r>
          </a:p>
        </p:txBody>
      </p:sp>
      <p:sp>
        <p:nvSpPr>
          <p:cNvPr id="350" name="CaixaDeTexto 7"/>
          <p:cNvSpPr txBox="1"/>
          <p:nvPr/>
        </p:nvSpPr>
        <p:spPr>
          <a:xfrm>
            <a:off x="4876800" y="3306762"/>
            <a:ext cx="4648200"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Avoid wasting water. </a:t>
            </a:r>
          </a:p>
        </p:txBody>
      </p:sp>
      <p:pic>
        <p:nvPicPr>
          <p:cNvPr id="351" name="Imagem 2" descr="Imagem 2"/>
          <p:cNvPicPr>
            <a:picLocks noChangeAspect="1"/>
          </p:cNvPicPr>
          <p:nvPr/>
        </p:nvPicPr>
        <p:blipFill>
          <a:blip r:embed="rId5">
            <a:extLst/>
          </a:blip>
          <a:stretch>
            <a:fillRect/>
          </a:stretch>
        </p:blipFill>
        <p:spPr>
          <a:xfrm>
            <a:off x="-26504" y="0"/>
            <a:ext cx="4572001" cy="6858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354"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355" name="CaixaDeTexto 7"/>
          <p:cNvSpPr txBox="1"/>
          <p:nvPr/>
        </p:nvSpPr>
        <p:spPr>
          <a:xfrm>
            <a:off x="5086350" y="2915718"/>
            <a:ext cx="4648200"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Avoid polluting water. </a:t>
            </a:r>
          </a:p>
        </p:txBody>
      </p:sp>
      <p:pic>
        <p:nvPicPr>
          <p:cNvPr id="356" name="Imagem 3" descr="Imagem 3"/>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359"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360" name="CaixaDeTexto 7"/>
          <p:cNvSpPr txBox="1"/>
          <p:nvPr/>
        </p:nvSpPr>
        <p:spPr>
          <a:xfrm>
            <a:off x="5086350" y="2915718"/>
            <a:ext cx="4648200"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Eating a vegetarian diet</a:t>
            </a:r>
          </a:p>
        </p:txBody>
      </p:sp>
      <p:pic>
        <p:nvPicPr>
          <p:cNvPr id="361" name="Imagem 2" descr="Imagem 2"/>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Imagem 3" descr="Imagem 3"/>
          <p:cNvPicPr>
            <a:picLocks noChangeAspect="1"/>
          </p:cNvPicPr>
          <p:nvPr/>
        </p:nvPicPr>
        <p:blipFill>
          <a:blip r:embed="rId3">
            <a:extLst/>
          </a:blip>
          <a:stretch>
            <a:fillRect/>
          </a:stretch>
        </p:blipFill>
        <p:spPr>
          <a:xfrm>
            <a:off x="5879619" y="0"/>
            <a:ext cx="4572481" cy="6858000"/>
          </a:xfrm>
          <a:prstGeom prst="rect">
            <a:avLst/>
          </a:prstGeom>
          <a:ln w="12700">
            <a:miter lim="400000"/>
          </a:ln>
        </p:spPr>
      </p:pic>
      <p:pic>
        <p:nvPicPr>
          <p:cNvPr id="364"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65"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366" name="CaixaDeTexto 6"/>
          <p:cNvSpPr txBox="1"/>
          <p:nvPr/>
        </p:nvSpPr>
        <p:spPr>
          <a:xfrm>
            <a:off x="687421" y="2590800"/>
            <a:ext cx="5941979" cy="1336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7200">
                <a:solidFill>
                  <a:srgbClr val="404040"/>
                </a:solidFill>
                <a:latin typeface="Avenir Heavy"/>
                <a:ea typeface="Avenir Heavy"/>
                <a:cs typeface="Avenir Heavy"/>
                <a:sym typeface="Avenir Heavy"/>
              </a:defRPr>
            </a:lvl1pPr>
          </a:lstStyle>
          <a:p>
            <a:r>
              <a:t>Water of life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7" name="Imagem 4" descr="Imagem 4"/>
          <p:cNvPicPr>
            <a:picLocks noChangeAspect="1"/>
          </p:cNvPicPr>
          <p:nvPr/>
        </p:nvPicPr>
        <p:blipFill>
          <a:blip r:embed="rId3">
            <a:alphaModFix amt="70000"/>
            <a:extLst/>
          </a:blip>
          <a:stretch>
            <a:fillRect/>
          </a:stretch>
        </p:blipFill>
        <p:spPr>
          <a:xfrm>
            <a:off x="0" y="0"/>
            <a:ext cx="10591800" cy="6858000"/>
          </a:xfrm>
          <a:prstGeom prst="rect">
            <a:avLst/>
          </a:prstGeom>
          <a:ln w="12700">
            <a:miter lim="400000"/>
          </a:ln>
        </p:spPr>
      </p:pic>
      <p:pic>
        <p:nvPicPr>
          <p:cNvPr id="218" name="Imagem 6" descr="Imagem 6"/>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19" name="Imagem 7" descr="Imagem 7"/>
          <p:cNvPicPr>
            <a:picLocks noChangeAspect="1"/>
          </p:cNvPicPr>
          <p:nvPr/>
        </p:nvPicPr>
        <p:blipFill>
          <a:blip r:embed="rId5">
            <a:extLst/>
          </a:blip>
          <a:stretch>
            <a:fillRect/>
          </a:stretch>
        </p:blipFill>
        <p:spPr>
          <a:xfrm>
            <a:off x="216657" y="5431535"/>
            <a:ext cx="2018627" cy="1426465"/>
          </a:xfrm>
          <a:prstGeom prst="rect">
            <a:avLst/>
          </a:prstGeom>
          <a:ln w="12700">
            <a:miter lim="400000"/>
          </a:ln>
        </p:spPr>
      </p:pic>
      <p:sp>
        <p:nvSpPr>
          <p:cNvPr id="220" name="CaixaDeTexto 5"/>
          <p:cNvSpPr txBox="1"/>
          <p:nvPr/>
        </p:nvSpPr>
        <p:spPr>
          <a:xfrm>
            <a:off x="603250" y="3123212"/>
            <a:ext cx="9537700" cy="258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7200">
                <a:solidFill>
                  <a:srgbClr val="FFFFFF"/>
                </a:solidFill>
                <a:effectLst>
                  <a:outerShdw blurRad="63500" rotWithShape="0">
                    <a:srgbClr val="000000">
                      <a:alpha val="60000"/>
                    </a:srgbClr>
                  </a:outerShdw>
                </a:effectLst>
                <a:latin typeface="Avenir Heavy"/>
                <a:ea typeface="Avenir Heavy"/>
                <a:cs typeface="Avenir Heavy"/>
                <a:sym typeface="Avenir Heavy"/>
              </a:defRPr>
            </a:lvl1pPr>
          </a:lstStyle>
          <a:p>
            <a:r>
              <a:t>CELEBRATING LIQUIDS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Imagem 2" descr="Imagem 2"/>
          <p:cNvPicPr>
            <a:picLocks noChangeAspect="1"/>
          </p:cNvPicPr>
          <p:nvPr/>
        </p:nvPicPr>
        <p:blipFill>
          <a:blip r:embed="rId3">
            <a:extLst/>
          </a:blip>
          <a:stretch>
            <a:fillRect/>
          </a:stretch>
        </p:blipFill>
        <p:spPr>
          <a:xfrm>
            <a:off x="5737225" y="0"/>
            <a:ext cx="4714875" cy="6858000"/>
          </a:xfrm>
          <a:prstGeom prst="rect">
            <a:avLst/>
          </a:prstGeom>
          <a:ln w="12700">
            <a:miter lim="400000"/>
          </a:ln>
        </p:spPr>
      </p:pic>
      <p:pic>
        <p:nvPicPr>
          <p:cNvPr id="369"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70"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371" name="CaixaDeTexto 6"/>
          <p:cNvSpPr txBox="1"/>
          <p:nvPr/>
        </p:nvSpPr>
        <p:spPr>
          <a:xfrm>
            <a:off x="687421" y="2828835"/>
            <a:ext cx="4417979"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What does “Water of Life” mean?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73" name="Imagem 2" descr="Imagem 2"/>
          <p:cNvPicPr>
            <a:picLocks noChangeAspect="1"/>
          </p:cNvPicPr>
          <p:nvPr/>
        </p:nvPicPr>
        <p:blipFill>
          <a:blip r:embed="rId3">
            <a:alphaModFix amt="70000"/>
            <a:extLst/>
          </a:blip>
          <a:stretch>
            <a:fillRect/>
          </a:stretch>
        </p:blipFill>
        <p:spPr>
          <a:xfrm>
            <a:off x="0" y="0"/>
            <a:ext cx="10591800" cy="6858000"/>
          </a:xfrm>
          <a:prstGeom prst="rect">
            <a:avLst/>
          </a:prstGeom>
          <a:ln w="12700">
            <a:miter lim="400000"/>
          </a:ln>
        </p:spPr>
      </p:pic>
      <p:pic>
        <p:nvPicPr>
          <p:cNvPr id="374" name="Imagem 4" descr="Imagem 4"/>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75" name="Imagem 5" descr="Imagem 5"/>
          <p:cNvPicPr>
            <a:picLocks noChangeAspect="1"/>
          </p:cNvPicPr>
          <p:nvPr/>
        </p:nvPicPr>
        <p:blipFill>
          <a:blip r:embed="rId5">
            <a:extLst/>
          </a:blip>
          <a:stretch>
            <a:fillRect/>
          </a:stretch>
        </p:blipFill>
        <p:spPr>
          <a:xfrm>
            <a:off x="216657" y="5431535"/>
            <a:ext cx="2018627" cy="1426465"/>
          </a:xfrm>
          <a:prstGeom prst="rect">
            <a:avLst/>
          </a:prstGeom>
          <a:ln w="12700">
            <a:miter lim="400000"/>
          </a:ln>
        </p:spPr>
      </p:pic>
      <p:sp>
        <p:nvSpPr>
          <p:cNvPr id="376" name="CaixaDeTexto 6"/>
          <p:cNvSpPr txBox="1"/>
          <p:nvPr/>
        </p:nvSpPr>
        <p:spPr>
          <a:xfrm>
            <a:off x="603250" y="838200"/>
            <a:ext cx="6407150" cy="1971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5400">
                <a:solidFill>
                  <a:srgbClr val="FFFFFF"/>
                </a:solidFill>
                <a:effectLst>
                  <a:outerShdw blurRad="63500" rotWithShape="0">
                    <a:srgbClr val="000000">
                      <a:alpha val="60000"/>
                    </a:srgbClr>
                  </a:outerShdw>
                </a:effectLst>
                <a:latin typeface="Avenir Heavy"/>
                <a:ea typeface="Avenir Heavy"/>
                <a:cs typeface="Avenir Heavy"/>
                <a:sym typeface="Avenir Heavy"/>
              </a:defRPr>
            </a:lvl1pPr>
          </a:lstStyle>
          <a:p>
            <a:r>
              <a:t>LIFE APPLICATION QUESTIONS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379"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380" name="CaixaDeTexto 6"/>
          <p:cNvSpPr txBox="1"/>
          <p:nvPr/>
        </p:nvSpPr>
        <p:spPr>
          <a:xfrm>
            <a:off x="5086350" y="1066800"/>
            <a:ext cx="443865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381" name="CaixaDeTexto 7"/>
          <p:cNvSpPr txBox="1"/>
          <p:nvPr/>
        </p:nvSpPr>
        <p:spPr>
          <a:xfrm>
            <a:off x="5086350" y="2544763"/>
            <a:ext cx="4648200" cy="153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Based on my level of activity, how much water does my body lose daily? </a:t>
            </a:r>
          </a:p>
        </p:txBody>
      </p:sp>
      <p:pic>
        <p:nvPicPr>
          <p:cNvPr id="382" name="Imagem 3" descr="Imagem 3"/>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385"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386" name="CaixaDeTexto 6"/>
          <p:cNvSpPr txBox="1"/>
          <p:nvPr/>
        </p:nvSpPr>
        <p:spPr>
          <a:xfrm>
            <a:off x="5086350" y="1066800"/>
            <a:ext cx="390525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387" name="CaixaDeTexto 7"/>
          <p:cNvSpPr txBox="1"/>
          <p:nvPr/>
        </p:nvSpPr>
        <p:spPr>
          <a:xfrm>
            <a:off x="5086350" y="2544763"/>
            <a:ext cx="4648200" cy="105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How much liquid am I taking in every day? </a:t>
            </a:r>
          </a:p>
        </p:txBody>
      </p:sp>
      <p:pic>
        <p:nvPicPr>
          <p:cNvPr id="388" name="Imagem 5" descr="Imagem 5"/>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391"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392" name="CaixaDeTexto 6"/>
          <p:cNvSpPr txBox="1"/>
          <p:nvPr/>
        </p:nvSpPr>
        <p:spPr>
          <a:xfrm>
            <a:off x="5086350" y="1066800"/>
            <a:ext cx="421005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393" name="CaixaDeTexto 7"/>
          <p:cNvSpPr txBox="1"/>
          <p:nvPr/>
        </p:nvSpPr>
        <p:spPr>
          <a:xfrm>
            <a:off x="5086350" y="2544763"/>
            <a:ext cx="4648200" cy="202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Based on the suggested criteria of the color of my urine, am I getting sufficient liquids on a daily basis?</a:t>
            </a:r>
          </a:p>
        </p:txBody>
      </p:sp>
      <p:pic>
        <p:nvPicPr>
          <p:cNvPr id="394" name="Imagem 5" descr="Imagem 5"/>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m 2" descr="Imagem 2"/>
          <p:cNvPicPr>
            <a:picLocks noChangeAspect="1"/>
          </p:cNvPicPr>
          <p:nvPr/>
        </p:nvPicPr>
        <p:blipFill>
          <a:blip r:embed="rId3">
            <a:extLst/>
          </a:blip>
          <a:stretch>
            <a:fillRect/>
          </a:stretch>
        </p:blipFill>
        <p:spPr>
          <a:xfrm>
            <a:off x="5641818" y="0"/>
            <a:ext cx="4576971" cy="6858000"/>
          </a:xfrm>
          <a:prstGeom prst="rect">
            <a:avLst/>
          </a:prstGeom>
          <a:ln w="12700">
            <a:miter lim="400000"/>
          </a:ln>
        </p:spPr>
      </p:pic>
      <p:pic>
        <p:nvPicPr>
          <p:cNvPr id="397"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398"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399" name="CaixaDeTexto 6"/>
          <p:cNvSpPr txBox="1"/>
          <p:nvPr/>
        </p:nvSpPr>
        <p:spPr>
          <a:xfrm>
            <a:off x="687421" y="1828800"/>
            <a:ext cx="3732179" cy="1336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00" name="CaixaDeTexto 7"/>
          <p:cNvSpPr txBox="1"/>
          <p:nvPr/>
        </p:nvSpPr>
        <p:spPr>
          <a:xfrm>
            <a:off x="687421" y="3306762"/>
            <a:ext cx="4648201" cy="105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What can I do to increase my intake of liquids?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Imagem 2" descr="Imagem 2"/>
          <p:cNvPicPr>
            <a:picLocks noChangeAspect="1"/>
          </p:cNvPicPr>
          <p:nvPr/>
        </p:nvPicPr>
        <p:blipFill>
          <a:blip r:embed="rId3">
            <a:extLst/>
          </a:blip>
          <a:stretch>
            <a:fillRect/>
          </a:stretch>
        </p:blipFill>
        <p:spPr>
          <a:xfrm>
            <a:off x="5641818" y="0"/>
            <a:ext cx="4576971" cy="6858000"/>
          </a:xfrm>
          <a:prstGeom prst="rect">
            <a:avLst/>
          </a:prstGeom>
          <a:ln w="12700">
            <a:miter lim="400000"/>
          </a:ln>
        </p:spPr>
      </p:pic>
      <p:pic>
        <p:nvPicPr>
          <p:cNvPr id="403"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404"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405" name="CaixaDeTexto 6"/>
          <p:cNvSpPr txBox="1"/>
          <p:nvPr/>
        </p:nvSpPr>
        <p:spPr>
          <a:xfrm>
            <a:off x="687421" y="1676400"/>
            <a:ext cx="3579779" cy="1336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06" name="CaixaDeTexto 7"/>
          <p:cNvSpPr txBox="1"/>
          <p:nvPr/>
        </p:nvSpPr>
        <p:spPr>
          <a:xfrm>
            <a:off x="687421" y="3154363"/>
            <a:ext cx="4648201" cy="153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Do I need to fill a water bottle each morning and make sure I drink it all?</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Imagem 2" descr="Imagem 2"/>
          <p:cNvPicPr>
            <a:picLocks noChangeAspect="1"/>
          </p:cNvPicPr>
          <p:nvPr/>
        </p:nvPicPr>
        <p:blipFill>
          <a:blip r:embed="rId3">
            <a:extLst/>
          </a:blip>
          <a:stretch>
            <a:fillRect/>
          </a:stretch>
        </p:blipFill>
        <p:spPr>
          <a:xfrm>
            <a:off x="5641818" y="0"/>
            <a:ext cx="4576971" cy="6858000"/>
          </a:xfrm>
          <a:prstGeom prst="rect">
            <a:avLst/>
          </a:prstGeom>
          <a:ln w="12700">
            <a:miter lim="400000"/>
          </a:ln>
        </p:spPr>
      </p:pic>
      <p:pic>
        <p:nvPicPr>
          <p:cNvPr id="409"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410"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411" name="CaixaDeTexto 6"/>
          <p:cNvSpPr txBox="1"/>
          <p:nvPr/>
        </p:nvSpPr>
        <p:spPr>
          <a:xfrm>
            <a:off x="687421" y="1341437"/>
            <a:ext cx="3503579"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12" name="CaixaDeTexto 7"/>
          <p:cNvSpPr txBox="1"/>
          <p:nvPr/>
        </p:nvSpPr>
        <p:spPr>
          <a:xfrm>
            <a:off x="687421" y="2819400"/>
            <a:ext cx="4648201" cy="2504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Would a schedule to drink at specific times each day be useful (not forgetting the important first glass in the morning)?</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415"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416" name="CaixaDeTexto 6"/>
          <p:cNvSpPr txBox="1"/>
          <p:nvPr/>
        </p:nvSpPr>
        <p:spPr>
          <a:xfrm>
            <a:off x="5086350" y="1981200"/>
            <a:ext cx="3981450" cy="1336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17" name="CaixaDeTexto 7"/>
          <p:cNvSpPr txBox="1"/>
          <p:nvPr/>
        </p:nvSpPr>
        <p:spPr>
          <a:xfrm>
            <a:off x="5086350" y="3459162"/>
            <a:ext cx="4648200" cy="105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What percentage of my liquid intake is pure water? </a:t>
            </a:r>
          </a:p>
        </p:txBody>
      </p:sp>
      <p:pic>
        <p:nvPicPr>
          <p:cNvPr id="418" name="Imagem 2" descr="Imagem 2"/>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421"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422" name="CaixaDeTexto 6"/>
          <p:cNvSpPr txBox="1"/>
          <p:nvPr/>
        </p:nvSpPr>
        <p:spPr>
          <a:xfrm>
            <a:off x="5086350" y="1371600"/>
            <a:ext cx="367665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23" name="CaixaDeTexto 7"/>
          <p:cNvSpPr txBox="1"/>
          <p:nvPr/>
        </p:nvSpPr>
        <p:spPr>
          <a:xfrm>
            <a:off x="5086350" y="2849563"/>
            <a:ext cx="4648200" cy="202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What drinks increase the chance of dehydration because they are diuretic in nature? </a:t>
            </a:r>
          </a:p>
        </p:txBody>
      </p:sp>
      <p:pic>
        <p:nvPicPr>
          <p:cNvPr id="424" name="Imagem 8" descr="Imagem 8"/>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2"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223" name="Imagem 3" descr="Imagem 3"/>
          <p:cNvPicPr>
            <a:picLocks noChangeAspect="1"/>
          </p:cNvPicPr>
          <p:nvPr/>
        </p:nvPicPr>
        <p:blipFill>
          <a:blip r:embed="rId4">
            <a:extLst/>
          </a:blip>
          <a:stretch>
            <a:fillRect/>
          </a:stretch>
        </p:blipFill>
        <p:spPr>
          <a:xfrm>
            <a:off x="216657" y="5431535"/>
            <a:ext cx="2018627" cy="1426465"/>
          </a:xfrm>
          <a:prstGeom prst="rect">
            <a:avLst/>
          </a:prstGeom>
          <a:ln w="12700">
            <a:miter lim="400000"/>
          </a:ln>
        </p:spPr>
      </p:pic>
      <p:pic>
        <p:nvPicPr>
          <p:cNvPr id="224" name="Imagem 2" descr="Imagem 2"/>
          <p:cNvPicPr>
            <a:picLocks noChangeAspect="1"/>
          </p:cNvPicPr>
          <p:nvPr/>
        </p:nvPicPr>
        <p:blipFill>
          <a:blip r:embed="rId5">
            <a:extLst/>
          </a:blip>
          <a:stretch>
            <a:fillRect/>
          </a:stretch>
        </p:blipFill>
        <p:spPr>
          <a:xfrm>
            <a:off x="5029200" y="0"/>
            <a:ext cx="5218771" cy="6858000"/>
          </a:xfrm>
          <a:prstGeom prst="rect">
            <a:avLst/>
          </a:prstGeom>
          <a:ln w="12700">
            <a:miter lim="400000"/>
          </a:ln>
        </p:spPr>
      </p:pic>
      <p:sp>
        <p:nvSpPr>
          <p:cNvPr id="225" name="CaixaDeTexto 4"/>
          <p:cNvSpPr txBox="1"/>
          <p:nvPr/>
        </p:nvSpPr>
        <p:spPr>
          <a:xfrm>
            <a:off x="609600" y="2900680"/>
            <a:ext cx="4648200" cy="105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Next to air, water is the most vital element for survival</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427"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428" name="CaixaDeTexto 6"/>
          <p:cNvSpPr txBox="1"/>
          <p:nvPr/>
        </p:nvSpPr>
        <p:spPr>
          <a:xfrm>
            <a:off x="5086350" y="1371600"/>
            <a:ext cx="428625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29" name="CaixaDeTexto 7"/>
          <p:cNvSpPr txBox="1"/>
          <p:nvPr/>
        </p:nvSpPr>
        <p:spPr>
          <a:xfrm>
            <a:off x="5086350" y="2849563"/>
            <a:ext cx="4648200" cy="202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Do I consume too many sugary drinks (including fruit juices) that contribute to a weight problem? </a:t>
            </a:r>
          </a:p>
        </p:txBody>
      </p:sp>
      <p:pic>
        <p:nvPicPr>
          <p:cNvPr id="430" name="Imagem 8" descr="Imagem 8"/>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Imagem 3" descr="Imagem 3"/>
          <p:cNvPicPr>
            <a:picLocks noChangeAspect="1"/>
          </p:cNvPicPr>
          <p:nvPr/>
        </p:nvPicPr>
        <p:blipFill>
          <a:blip r:embed="rId3">
            <a:extLst/>
          </a:blip>
          <a:stretch>
            <a:fillRect/>
          </a:stretch>
        </p:blipFill>
        <p:spPr>
          <a:xfrm>
            <a:off x="5880100" y="0"/>
            <a:ext cx="4572000" cy="6858000"/>
          </a:xfrm>
          <a:prstGeom prst="rect">
            <a:avLst/>
          </a:prstGeom>
          <a:ln w="12700">
            <a:miter lim="400000"/>
          </a:ln>
        </p:spPr>
      </p:pic>
      <p:pic>
        <p:nvPicPr>
          <p:cNvPr id="433"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434"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435" name="CaixaDeTexto 6"/>
          <p:cNvSpPr txBox="1"/>
          <p:nvPr/>
        </p:nvSpPr>
        <p:spPr>
          <a:xfrm>
            <a:off x="687421" y="1066800"/>
            <a:ext cx="4417979"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36" name="CaixaDeTexto 7"/>
          <p:cNvSpPr txBox="1"/>
          <p:nvPr/>
        </p:nvSpPr>
        <p:spPr>
          <a:xfrm>
            <a:off x="687421" y="2544763"/>
            <a:ext cx="4648201" cy="250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Do I make too many of these drinks readily available for my family, rather than keeping them for special times only?</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439"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440" name="CaixaDeTexto 6"/>
          <p:cNvSpPr txBox="1"/>
          <p:nvPr/>
        </p:nvSpPr>
        <p:spPr>
          <a:xfrm>
            <a:off x="5086350" y="1066800"/>
            <a:ext cx="405765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41" name="CaixaDeTexto 7"/>
          <p:cNvSpPr txBox="1"/>
          <p:nvPr/>
        </p:nvSpPr>
        <p:spPr>
          <a:xfrm>
            <a:off x="5086350" y="2544763"/>
            <a:ext cx="4648200" cy="250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Because a third of the water my body gets comes from my food, do I need to re-evaluate the amount of high-water foods I’m eating? </a:t>
            </a:r>
          </a:p>
        </p:txBody>
      </p:sp>
      <p:pic>
        <p:nvPicPr>
          <p:cNvPr id="442" name="Imagem 2" descr="Imagem 2"/>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445"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446" name="CaixaDeTexto 6"/>
          <p:cNvSpPr txBox="1"/>
          <p:nvPr/>
        </p:nvSpPr>
        <p:spPr>
          <a:xfrm>
            <a:off x="5086350" y="1066800"/>
            <a:ext cx="375285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47" name="CaixaDeTexto 7"/>
          <p:cNvSpPr txBox="1"/>
          <p:nvPr/>
        </p:nvSpPr>
        <p:spPr>
          <a:xfrm>
            <a:off x="5086350" y="2544763"/>
            <a:ext cx="4648200" cy="250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Which of the fruits and vegetables mentioned that are high in water content am I going to choose to use more regularly?</a:t>
            </a:r>
          </a:p>
        </p:txBody>
      </p:sp>
      <p:pic>
        <p:nvPicPr>
          <p:cNvPr id="448" name="Imagem 9" descr="Imagem 9"/>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Imagem 2" descr="Imagem 2"/>
          <p:cNvPicPr>
            <a:picLocks noChangeAspect="1"/>
          </p:cNvPicPr>
          <p:nvPr/>
        </p:nvPicPr>
        <p:blipFill>
          <a:blip r:embed="rId3">
            <a:extLst/>
          </a:blip>
          <a:stretch>
            <a:fillRect/>
          </a:stretch>
        </p:blipFill>
        <p:spPr>
          <a:xfrm>
            <a:off x="5880100" y="0"/>
            <a:ext cx="4572000" cy="6858000"/>
          </a:xfrm>
          <a:prstGeom prst="rect">
            <a:avLst/>
          </a:prstGeom>
          <a:ln w="12700">
            <a:miter lim="400000"/>
          </a:ln>
        </p:spPr>
      </p:pic>
      <p:pic>
        <p:nvPicPr>
          <p:cNvPr id="451"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452"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453" name="CaixaDeTexto 6"/>
          <p:cNvSpPr txBox="1"/>
          <p:nvPr/>
        </p:nvSpPr>
        <p:spPr>
          <a:xfrm>
            <a:off x="687421" y="1676400"/>
            <a:ext cx="4265579" cy="1336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54" name="CaixaDeTexto 7"/>
          <p:cNvSpPr txBox="1"/>
          <p:nvPr/>
        </p:nvSpPr>
        <p:spPr>
          <a:xfrm>
            <a:off x="687421" y="3154363"/>
            <a:ext cx="4648201" cy="153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How often do I use water as a cleansing or healing agent?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Imagem 5" descr="Imagem 5"/>
          <p:cNvPicPr>
            <a:picLocks noChangeAspect="1"/>
          </p:cNvPicPr>
          <p:nvPr/>
        </p:nvPicPr>
        <p:blipFill>
          <a:blip r:embed="rId3">
            <a:extLst/>
          </a:blip>
          <a:stretch>
            <a:fillRect/>
          </a:stretch>
        </p:blipFill>
        <p:spPr>
          <a:xfrm>
            <a:off x="5880100" y="1620"/>
            <a:ext cx="4572000" cy="6858001"/>
          </a:xfrm>
          <a:prstGeom prst="rect">
            <a:avLst/>
          </a:prstGeom>
          <a:ln w="12700">
            <a:miter lim="400000"/>
          </a:ln>
        </p:spPr>
      </p:pic>
      <p:pic>
        <p:nvPicPr>
          <p:cNvPr id="457"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458"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459" name="CaixaDeTexto 6"/>
          <p:cNvSpPr txBox="1"/>
          <p:nvPr/>
        </p:nvSpPr>
        <p:spPr>
          <a:xfrm>
            <a:off x="687421" y="1371600"/>
            <a:ext cx="4113179"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60" name="CaixaDeTexto 7"/>
          <p:cNvSpPr txBox="1"/>
          <p:nvPr/>
        </p:nvSpPr>
        <p:spPr>
          <a:xfrm>
            <a:off x="687421" y="2849563"/>
            <a:ext cx="4648201" cy="250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How should I tactfully remind others to wash their hands more frequently in order to stop the spread of infections?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463"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464" name="CaixaDeTexto 6"/>
          <p:cNvSpPr txBox="1"/>
          <p:nvPr/>
        </p:nvSpPr>
        <p:spPr>
          <a:xfrm>
            <a:off x="5086350" y="1066800"/>
            <a:ext cx="382905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65" name="CaixaDeTexto 7"/>
          <p:cNvSpPr txBox="1"/>
          <p:nvPr/>
        </p:nvSpPr>
        <p:spPr>
          <a:xfrm>
            <a:off x="5086350" y="2544763"/>
            <a:ext cx="4648200" cy="250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31774">
              <a:defRPr sz="2800">
                <a:solidFill>
                  <a:srgbClr val="595959"/>
                </a:solidFill>
                <a:latin typeface="Avenir Book"/>
                <a:ea typeface="Avenir Book"/>
                <a:cs typeface="Avenir Book"/>
                <a:sym typeface="Avenir Book"/>
              </a:defRPr>
            </a:pPr>
            <a:r>
              <a:t>When is it appropriate to use hydrotherapy? </a:t>
            </a:r>
          </a:p>
          <a:p>
            <a:pPr defTabSz="931774">
              <a:defRPr sz="2800">
                <a:solidFill>
                  <a:srgbClr val="595959"/>
                </a:solidFill>
                <a:latin typeface="Avenir Book"/>
                <a:ea typeface="Avenir Book"/>
                <a:cs typeface="Avenir Book"/>
                <a:sym typeface="Avenir Book"/>
              </a:defRPr>
            </a:pPr>
            <a:r>
              <a:t>Do I have ice or ice packs in my refrigerator for use on bumps or bruises?</a:t>
            </a:r>
          </a:p>
        </p:txBody>
      </p:sp>
      <p:pic>
        <p:nvPicPr>
          <p:cNvPr id="466" name="Imagem 9" descr="Imagem 9"/>
          <p:cNvPicPr>
            <a:picLocks noChangeAspect="1"/>
          </p:cNvPicPr>
          <p:nvPr/>
        </p:nvPicPr>
        <p:blipFill>
          <a:blip r:embed="rId5">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469" name="Imagem 3" descr="Imagem 3"/>
          <p:cNvPicPr>
            <a:picLocks noChangeAspect="1"/>
          </p:cNvPicPr>
          <p:nvPr/>
        </p:nvPicPr>
        <p:blipFill>
          <a:blip r:embed="rId4">
            <a:extLst/>
          </a:blip>
          <a:stretch>
            <a:fillRect/>
          </a:stretch>
        </p:blipFill>
        <p:spPr>
          <a:xfrm>
            <a:off x="4485585" y="5430837"/>
            <a:ext cx="2019301" cy="1427163"/>
          </a:xfrm>
          <a:prstGeom prst="rect">
            <a:avLst/>
          </a:prstGeom>
          <a:ln w="12700">
            <a:miter lim="400000"/>
          </a:ln>
        </p:spPr>
      </p:pic>
      <p:sp>
        <p:nvSpPr>
          <p:cNvPr id="470" name="CaixaDeTexto 6"/>
          <p:cNvSpPr txBox="1"/>
          <p:nvPr/>
        </p:nvSpPr>
        <p:spPr>
          <a:xfrm>
            <a:off x="4895160" y="457200"/>
            <a:ext cx="4514851"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71" name="CaixaDeTexto 7"/>
          <p:cNvSpPr txBox="1"/>
          <p:nvPr/>
        </p:nvSpPr>
        <p:spPr>
          <a:xfrm>
            <a:off x="4895160" y="2248456"/>
            <a:ext cx="5238751" cy="302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31774">
              <a:defRPr sz="2400">
                <a:solidFill>
                  <a:srgbClr val="595959"/>
                </a:solidFill>
                <a:latin typeface="Avenir Book"/>
                <a:ea typeface="Avenir Book"/>
                <a:cs typeface="Avenir Book"/>
                <a:sym typeface="Avenir Book"/>
              </a:defRPr>
            </a:pPr>
            <a:r>
              <a:t>Ron and his family enjoy exercising outdoors. When it is hot and humid, they drink a lot of sodas to keep hydrated. Sometimes they complain of headaches and dizziness.</a:t>
            </a:r>
          </a:p>
          <a:p>
            <a:pPr defTabSz="931774">
              <a:defRPr sz="2400">
                <a:solidFill>
                  <a:srgbClr val="595959"/>
                </a:solidFill>
                <a:latin typeface="Avenir Book"/>
                <a:ea typeface="Avenir Book"/>
                <a:cs typeface="Avenir Book"/>
                <a:sym typeface="Avenir Book"/>
              </a:defRPr>
            </a:pPr>
            <a:endParaRPr/>
          </a:p>
          <a:p>
            <a:pPr defTabSz="931774">
              <a:defRPr sz="2400">
                <a:solidFill>
                  <a:srgbClr val="595959"/>
                </a:solidFill>
                <a:latin typeface="Avenir Book"/>
                <a:ea typeface="Avenir Book"/>
                <a:cs typeface="Avenir Book"/>
                <a:sym typeface="Avenir Book"/>
              </a:defRPr>
            </a:pPr>
            <a:r>
              <a:t>What is wrong? </a:t>
            </a:r>
          </a:p>
        </p:txBody>
      </p:sp>
      <p:pic>
        <p:nvPicPr>
          <p:cNvPr id="472" name="Imagem 2" descr="Imagem 2"/>
          <p:cNvPicPr>
            <a:picLocks noChangeAspect="1"/>
          </p:cNvPicPr>
          <p:nvPr/>
        </p:nvPicPr>
        <p:blipFill>
          <a:blip r:embed="rId5">
            <a:extLst/>
          </a:blip>
          <a:stretch>
            <a:fillRect/>
          </a:stretch>
        </p:blipFill>
        <p:spPr>
          <a:xfrm>
            <a:off x="0" y="0"/>
            <a:ext cx="4576970" cy="68580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475"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476" name="CaixaDeTexto 6"/>
          <p:cNvSpPr txBox="1"/>
          <p:nvPr/>
        </p:nvSpPr>
        <p:spPr>
          <a:xfrm>
            <a:off x="5086350" y="1676400"/>
            <a:ext cx="3752850" cy="1336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77" name="CaixaDeTexto 7"/>
          <p:cNvSpPr txBox="1"/>
          <p:nvPr/>
        </p:nvSpPr>
        <p:spPr>
          <a:xfrm>
            <a:off x="5086350" y="3346101"/>
            <a:ext cx="4648200" cy="153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How could I encourage them to exercise, but also keep them safe?</a:t>
            </a:r>
          </a:p>
        </p:txBody>
      </p:sp>
      <p:pic>
        <p:nvPicPr>
          <p:cNvPr id="478" name="Imagem 2" descr="Imagem 2"/>
          <p:cNvPicPr>
            <a:picLocks noChangeAspect="1"/>
          </p:cNvPicPr>
          <p:nvPr/>
        </p:nvPicPr>
        <p:blipFill>
          <a:blip r:embed="rId5">
            <a:extLst/>
          </a:blip>
          <a:stretch>
            <a:fillRect/>
          </a:stretch>
        </p:blipFill>
        <p:spPr>
          <a:xfrm>
            <a:off x="0" y="0"/>
            <a:ext cx="4576970" cy="68580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481"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482" name="CaixaDeTexto 6"/>
          <p:cNvSpPr txBox="1"/>
          <p:nvPr/>
        </p:nvSpPr>
        <p:spPr>
          <a:xfrm>
            <a:off x="5086350" y="1348749"/>
            <a:ext cx="3524250"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83" name="CaixaDeTexto 7"/>
          <p:cNvSpPr txBox="1"/>
          <p:nvPr/>
        </p:nvSpPr>
        <p:spPr>
          <a:xfrm>
            <a:off x="5086350" y="3048000"/>
            <a:ext cx="4648200" cy="153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What are the symptoms of dehydration and heat stroke that I should look for?</a:t>
            </a:r>
          </a:p>
        </p:txBody>
      </p:sp>
      <p:pic>
        <p:nvPicPr>
          <p:cNvPr id="484" name="Imagem 2" descr="Imagem 2"/>
          <p:cNvPicPr>
            <a:picLocks noChangeAspect="1"/>
          </p:cNvPicPr>
          <p:nvPr/>
        </p:nvPicPr>
        <p:blipFill>
          <a:blip r:embed="rId5">
            <a:extLst/>
          </a:blip>
          <a:stretch>
            <a:fillRect/>
          </a:stretch>
        </p:blipFill>
        <p:spPr>
          <a:xfrm>
            <a:off x="0" y="0"/>
            <a:ext cx="4576970" cy="6858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7"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228" name="Imagem 3" descr="Imagem 3"/>
          <p:cNvPicPr>
            <a:picLocks noChangeAspect="1"/>
          </p:cNvPicPr>
          <p:nvPr/>
        </p:nvPicPr>
        <p:blipFill>
          <a:blip r:embed="rId4">
            <a:extLst/>
          </a:blip>
          <a:stretch>
            <a:fillRect/>
          </a:stretch>
        </p:blipFill>
        <p:spPr>
          <a:xfrm>
            <a:off x="216657" y="5431535"/>
            <a:ext cx="2018627" cy="1426465"/>
          </a:xfrm>
          <a:prstGeom prst="rect">
            <a:avLst/>
          </a:prstGeom>
          <a:ln w="12700">
            <a:miter lim="400000"/>
          </a:ln>
        </p:spPr>
      </p:pic>
      <p:sp>
        <p:nvSpPr>
          <p:cNvPr id="229" name="CaixaDeTexto 4"/>
          <p:cNvSpPr txBox="1"/>
          <p:nvPr/>
        </p:nvSpPr>
        <p:spPr>
          <a:xfrm>
            <a:off x="609600" y="2736501"/>
            <a:ext cx="4648200" cy="202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31774">
              <a:defRPr sz="2800">
                <a:solidFill>
                  <a:srgbClr val="595959"/>
                </a:solidFill>
                <a:latin typeface="Avenir Book"/>
                <a:ea typeface="Avenir Book"/>
                <a:cs typeface="Avenir Book"/>
                <a:sym typeface="Avenir Book"/>
              </a:defRPr>
            </a:pPr>
            <a:r>
              <a:t>Man is about 70% water</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endParaRP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70% adult</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75% infant</a:t>
            </a:r>
          </a:p>
        </p:txBody>
      </p:sp>
      <p:pic>
        <p:nvPicPr>
          <p:cNvPr id="230" name="Imagem 2" descr="Imagem 2"/>
          <p:cNvPicPr>
            <a:picLocks noChangeAspect="1"/>
          </p:cNvPicPr>
          <p:nvPr/>
        </p:nvPicPr>
        <p:blipFill>
          <a:blip r:embed="rId5">
            <a:extLst/>
          </a:blip>
          <a:stretch>
            <a:fillRect/>
          </a:stretch>
        </p:blipFill>
        <p:spPr>
          <a:xfrm>
            <a:off x="5029200" y="0"/>
            <a:ext cx="5218771" cy="68580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Imagem 2" descr="Imagem 2"/>
          <p:cNvPicPr>
            <a:picLocks noChangeAspect="1"/>
          </p:cNvPicPr>
          <p:nvPr/>
        </p:nvPicPr>
        <p:blipFill>
          <a:blip r:embed="rId3">
            <a:extLst/>
          </a:blip>
          <a:stretch>
            <a:fillRect/>
          </a:stretch>
        </p:blipFill>
        <p:spPr>
          <a:xfrm>
            <a:off x="5740017" y="0"/>
            <a:ext cx="4712083" cy="6858000"/>
          </a:xfrm>
          <a:prstGeom prst="rect">
            <a:avLst/>
          </a:prstGeom>
          <a:ln w="12700">
            <a:miter lim="400000"/>
          </a:ln>
        </p:spPr>
      </p:pic>
      <p:pic>
        <p:nvPicPr>
          <p:cNvPr id="487"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488"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489" name="CaixaDeTexto 6"/>
          <p:cNvSpPr txBox="1"/>
          <p:nvPr/>
        </p:nvSpPr>
        <p:spPr>
          <a:xfrm>
            <a:off x="687421" y="892485"/>
            <a:ext cx="4798979"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90" name="CaixaDeTexto 7"/>
          <p:cNvSpPr txBox="1"/>
          <p:nvPr/>
        </p:nvSpPr>
        <p:spPr>
          <a:xfrm>
            <a:off x="687421" y="2438400"/>
            <a:ext cx="5179979" cy="3025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400">
                <a:solidFill>
                  <a:srgbClr val="595959"/>
                </a:solidFill>
                <a:latin typeface="Avenir Book"/>
                <a:ea typeface="Avenir Book"/>
                <a:cs typeface="Avenir Book"/>
                <a:sym typeface="Avenir Book"/>
              </a:defRPr>
            </a:pPr>
            <a:r>
              <a:t>How often do I think about and thank God for the wonderful gift of sufficient water? </a:t>
            </a:r>
          </a:p>
          <a:p>
            <a:pPr marL="457200" indent="-457200" defTabSz="931774">
              <a:buSzPct val="100000"/>
              <a:buFont typeface="Arial"/>
              <a:buChar char="•"/>
              <a:defRPr sz="2400">
                <a:solidFill>
                  <a:srgbClr val="595959"/>
                </a:solidFill>
                <a:latin typeface="Avenir Book"/>
                <a:ea typeface="Avenir Book"/>
                <a:cs typeface="Avenir Book"/>
                <a:sym typeface="Avenir Book"/>
              </a:defRPr>
            </a:pPr>
            <a:endParaRPr/>
          </a:p>
          <a:p>
            <a:pPr marL="457200" indent="-457200" defTabSz="931774">
              <a:buSzPct val="100000"/>
              <a:buFont typeface="Arial"/>
              <a:buChar char="•"/>
              <a:defRPr sz="2400">
                <a:solidFill>
                  <a:srgbClr val="595959"/>
                </a:solidFill>
                <a:latin typeface="Avenir Book"/>
                <a:ea typeface="Avenir Book"/>
                <a:cs typeface="Avenir Book"/>
                <a:sym typeface="Avenir Book"/>
              </a:defRPr>
            </a:pPr>
            <a:r>
              <a:t>Which of the suggested ways to conserve water will I begin implementing?</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Imagem 3" descr="Imagem 3"/>
          <p:cNvPicPr>
            <a:picLocks noChangeAspect="1"/>
          </p:cNvPicPr>
          <p:nvPr/>
        </p:nvPicPr>
        <p:blipFill>
          <a:blip r:embed="rId3">
            <a:extLst/>
          </a:blip>
          <a:stretch>
            <a:fillRect/>
          </a:stretch>
        </p:blipFill>
        <p:spPr>
          <a:xfrm>
            <a:off x="5949622" y="0"/>
            <a:ext cx="4532296" cy="6858000"/>
          </a:xfrm>
          <a:prstGeom prst="rect">
            <a:avLst/>
          </a:prstGeom>
          <a:ln w="12700">
            <a:miter lim="400000"/>
          </a:ln>
        </p:spPr>
      </p:pic>
      <p:pic>
        <p:nvPicPr>
          <p:cNvPr id="493"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494"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495" name="CaixaDeTexto 6"/>
          <p:cNvSpPr txBox="1"/>
          <p:nvPr/>
        </p:nvSpPr>
        <p:spPr>
          <a:xfrm>
            <a:off x="687421" y="990600"/>
            <a:ext cx="4648201"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496" name="CaixaDeTexto 7"/>
          <p:cNvSpPr txBox="1"/>
          <p:nvPr/>
        </p:nvSpPr>
        <p:spPr>
          <a:xfrm>
            <a:off x="687421" y="2667000"/>
            <a:ext cx="5179979" cy="2504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Can I chose to use more plant-based foods that consume less water in production and reduce the amount of contamination of water supplies?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 name="Imagem 5" descr="Imagem 5"/>
          <p:cNvPicPr>
            <a:picLocks noChangeAspect="1"/>
          </p:cNvPicPr>
          <p:nvPr/>
        </p:nvPicPr>
        <p:blipFill>
          <a:blip r:embed="rId3">
            <a:extLst/>
          </a:blip>
          <a:stretch>
            <a:fillRect/>
          </a:stretch>
        </p:blipFill>
        <p:spPr>
          <a:xfrm>
            <a:off x="5880100" y="0"/>
            <a:ext cx="4572000" cy="6858000"/>
          </a:xfrm>
          <a:prstGeom prst="rect">
            <a:avLst/>
          </a:prstGeom>
          <a:ln w="12700">
            <a:miter lim="400000"/>
          </a:ln>
        </p:spPr>
      </p:pic>
      <p:pic>
        <p:nvPicPr>
          <p:cNvPr id="499"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500"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501" name="CaixaDeTexto 6"/>
          <p:cNvSpPr txBox="1"/>
          <p:nvPr/>
        </p:nvSpPr>
        <p:spPr>
          <a:xfrm>
            <a:off x="687421" y="1066800"/>
            <a:ext cx="5715001" cy="713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Life application questions</a:t>
            </a:r>
          </a:p>
        </p:txBody>
      </p:sp>
      <p:sp>
        <p:nvSpPr>
          <p:cNvPr id="502" name="CaixaDeTexto 7"/>
          <p:cNvSpPr txBox="1"/>
          <p:nvPr/>
        </p:nvSpPr>
        <p:spPr>
          <a:xfrm>
            <a:off x="687421" y="2241830"/>
            <a:ext cx="5256179" cy="302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31774">
              <a:defRPr sz="2400">
                <a:solidFill>
                  <a:srgbClr val="595959"/>
                </a:solidFill>
                <a:latin typeface="Avenir Book"/>
                <a:ea typeface="Avenir Book"/>
                <a:cs typeface="Avenir Book"/>
                <a:sym typeface="Avenir Book"/>
              </a:defRPr>
            </a:pPr>
            <a:r>
              <a:t>Being thirsty reminds us of the greater thirst for the “water of life” that Jesus offers. </a:t>
            </a:r>
          </a:p>
          <a:p>
            <a:pPr defTabSz="931774">
              <a:defRPr sz="2400">
                <a:solidFill>
                  <a:srgbClr val="595959"/>
                </a:solidFill>
                <a:latin typeface="Avenir Book"/>
                <a:ea typeface="Avenir Book"/>
                <a:cs typeface="Avenir Book"/>
                <a:sym typeface="Avenir Book"/>
              </a:defRPr>
            </a:pPr>
            <a:r>
              <a:t> </a:t>
            </a:r>
          </a:p>
          <a:p>
            <a:pPr defTabSz="931774">
              <a:defRPr sz="2400">
                <a:solidFill>
                  <a:srgbClr val="595959"/>
                </a:solidFill>
                <a:latin typeface="Avenir Book"/>
                <a:ea typeface="Avenir Book"/>
                <a:cs typeface="Avenir Book"/>
                <a:sym typeface="Avenir Book"/>
              </a:defRPr>
            </a:pPr>
            <a:r>
              <a:t>How can I accept that gift so that I also can be a source of life to those with whom I interact on a daily basis?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Imagem 4" descr="Imagem 4"/>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sp>
        <p:nvSpPr>
          <p:cNvPr id="505" name="CaixaDeTexto 9"/>
          <p:cNvSpPr txBox="1"/>
          <p:nvPr/>
        </p:nvSpPr>
        <p:spPr>
          <a:xfrm>
            <a:off x="685800" y="1905000"/>
            <a:ext cx="9220200" cy="3863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808080"/>
                </a:solidFill>
                <a:latin typeface="Avenir Roman"/>
                <a:ea typeface="Avenir Roman"/>
                <a:cs typeface="Avenir Roman"/>
                <a:sym typeface="Avenir Roman"/>
              </a:defRPr>
            </a:pPr>
            <a:r>
              <a:t>This presentation is created and distributed by the Health Ministries Department, General Conference of Seventh-day Adventists, 12501 Old Columbia Pike, Silver Spring, MD 20904</a:t>
            </a:r>
          </a:p>
          <a:p>
            <a:pPr algn="ctr">
              <a:defRPr sz="2400">
                <a:solidFill>
                  <a:srgbClr val="808080"/>
                </a:solidFill>
                <a:latin typeface="Avenir Roman"/>
                <a:ea typeface="Avenir Roman"/>
                <a:cs typeface="Avenir Roman"/>
                <a:sym typeface="Avenir Roman"/>
              </a:defRPr>
            </a:pPr>
            <a:endParaRPr/>
          </a:p>
          <a:p>
            <a:pPr algn="ctr">
              <a:defRPr sz="2400">
                <a:solidFill>
                  <a:srgbClr val="808080"/>
                </a:solidFill>
                <a:latin typeface="Avenir Roman"/>
                <a:ea typeface="Avenir Roman"/>
                <a:cs typeface="Avenir Roman"/>
                <a:sym typeface="Avenir Roman"/>
              </a:defRPr>
            </a:pPr>
            <a:r>
              <a:t>This presentation is shared for educational purposes only. The content, graphics, and pictures of each slide and the whole presentation must kept intact if shared with other Health Ministries entities, including this page. Thank you for using and sharing in a responsible manner.</a:t>
            </a:r>
          </a:p>
        </p:txBody>
      </p:sp>
      <p:pic>
        <p:nvPicPr>
          <p:cNvPr id="506" name="Imagem 5" descr="Imagem 5"/>
          <p:cNvPicPr>
            <a:picLocks noChangeAspect="1"/>
          </p:cNvPicPr>
          <p:nvPr/>
        </p:nvPicPr>
        <p:blipFill>
          <a:blip r:embed="rId4">
            <a:extLst/>
          </a:blip>
          <a:stretch>
            <a:fillRect/>
          </a:stretch>
        </p:blipFill>
        <p:spPr>
          <a:xfrm>
            <a:off x="4286250" y="5430837"/>
            <a:ext cx="2019300" cy="1427163"/>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509" name="Imagem 3" descr="Imagem 3"/>
          <p:cNvPicPr>
            <a:picLocks noChangeAspect="1"/>
          </p:cNvPicPr>
          <p:nvPr/>
        </p:nvPicPr>
        <p:blipFill>
          <a:blip r:embed="rId4">
            <a:extLst/>
          </a:blip>
          <a:stretch>
            <a:fillRect/>
          </a:stretch>
        </p:blipFill>
        <p:spPr>
          <a:xfrm>
            <a:off x="215900" y="5430837"/>
            <a:ext cx="2019300" cy="1427163"/>
          </a:xfrm>
          <a:prstGeom prst="rect">
            <a:avLst/>
          </a:prstGeom>
          <a:ln w="12700">
            <a:miter lim="400000"/>
          </a:ln>
        </p:spPr>
      </p:pic>
      <p:sp>
        <p:nvSpPr>
          <p:cNvPr id="510" name="CaixaDeTexto 5"/>
          <p:cNvSpPr txBox="1"/>
          <p:nvPr/>
        </p:nvSpPr>
        <p:spPr>
          <a:xfrm>
            <a:off x="4648200" y="1658938"/>
            <a:ext cx="4648200" cy="4917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31774">
              <a:defRPr sz="2800">
                <a:solidFill>
                  <a:srgbClr val="595959"/>
                </a:solidFill>
                <a:latin typeface="Avenir Book"/>
                <a:ea typeface="Avenir Book"/>
                <a:cs typeface="Avenir Book"/>
                <a:sym typeface="Avenir Book"/>
              </a:defRPr>
            </a:lvl1pPr>
          </a:lstStyle>
          <a:p>
            <a:r>
              <a:t>Kathleen Kiem Hoa Oey Kuntaraf, M.D., MPH, is general practitioner, focusing on public health. Born in Indonesia of Chinese parents, she serves as an associate director in the Health Ministries department at the General Conference.</a:t>
            </a:r>
          </a:p>
        </p:txBody>
      </p:sp>
      <p:pic>
        <p:nvPicPr>
          <p:cNvPr id="511" name="Imagem 2" descr="Imagem 2"/>
          <p:cNvPicPr>
            <a:picLocks noChangeAspect="1"/>
          </p:cNvPicPr>
          <p:nvPr/>
        </p:nvPicPr>
        <p:blipFill>
          <a:blip r:embed="rId5">
            <a:extLst/>
          </a:blip>
          <a:stretch>
            <a:fillRect/>
          </a:stretch>
        </p:blipFill>
        <p:spPr>
          <a:xfrm>
            <a:off x="-2209800" y="-685800"/>
            <a:ext cx="10668000" cy="8001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2" name="Imagem 6" descr="Imagem 6"/>
          <p:cNvPicPr>
            <a:picLocks noChangeAspect="1"/>
          </p:cNvPicPr>
          <p:nvPr/>
        </p:nvPicPr>
        <p:blipFill>
          <a:blip r:embed="rId3">
            <a:extLst/>
          </a:blip>
          <a:stretch>
            <a:fillRect/>
          </a:stretch>
        </p:blipFill>
        <p:spPr>
          <a:xfrm>
            <a:off x="3733800" y="17833"/>
            <a:ext cx="6858000" cy="6858001"/>
          </a:xfrm>
          <a:prstGeom prst="rect">
            <a:avLst/>
          </a:prstGeom>
          <a:ln w="12700">
            <a:miter lim="400000"/>
          </a:ln>
        </p:spPr>
      </p:pic>
      <p:pic>
        <p:nvPicPr>
          <p:cNvPr id="233"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34" name="Imagem 3" descr="Imagem 3"/>
          <p:cNvPicPr>
            <a:picLocks noChangeAspect="1"/>
          </p:cNvPicPr>
          <p:nvPr/>
        </p:nvPicPr>
        <p:blipFill>
          <a:blip r:embed="rId5">
            <a:extLst/>
          </a:blip>
          <a:stretch>
            <a:fillRect/>
          </a:stretch>
        </p:blipFill>
        <p:spPr>
          <a:xfrm>
            <a:off x="216657" y="5431535"/>
            <a:ext cx="2018627" cy="1426465"/>
          </a:xfrm>
          <a:prstGeom prst="rect">
            <a:avLst/>
          </a:prstGeom>
          <a:ln w="12700">
            <a:miter lim="400000"/>
          </a:ln>
        </p:spPr>
      </p:pic>
      <p:sp>
        <p:nvSpPr>
          <p:cNvPr id="235" name="CaixaDeTexto 4"/>
          <p:cNvSpPr txBox="1"/>
          <p:nvPr/>
        </p:nvSpPr>
        <p:spPr>
          <a:xfrm>
            <a:off x="609600" y="2736501"/>
            <a:ext cx="4648200" cy="153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31774">
              <a:defRPr sz="2800">
                <a:solidFill>
                  <a:srgbClr val="595959"/>
                </a:solidFill>
                <a:latin typeface="Avenir Book"/>
                <a:ea typeface="Avenir Book"/>
                <a:cs typeface="Avenir Book"/>
                <a:sym typeface="Avenir Book"/>
              </a:defRPr>
            </a:pPr>
            <a:r>
              <a:t>Brain is about 85% water</a:t>
            </a:r>
          </a:p>
          <a:p>
            <a:pPr defTabSz="931774">
              <a:defRPr sz="2800">
                <a:solidFill>
                  <a:srgbClr val="595959"/>
                </a:solidFill>
                <a:latin typeface="Avenir Book"/>
                <a:ea typeface="Avenir Book"/>
                <a:cs typeface="Avenir Book"/>
                <a:sym typeface="Avenir Book"/>
              </a:defRPr>
            </a:pPr>
            <a:r>
              <a:t>Hard marrow bones are </a:t>
            </a:r>
          </a:p>
          <a:p>
            <a:pPr defTabSz="931774">
              <a:defRPr sz="2800">
                <a:solidFill>
                  <a:srgbClr val="595959"/>
                </a:solidFill>
                <a:latin typeface="Avenir Book"/>
                <a:ea typeface="Avenir Book"/>
                <a:cs typeface="Avenir Book"/>
                <a:sym typeface="Avenir Book"/>
              </a:defRPr>
            </a:pPr>
            <a:r>
              <a:t>20-25% water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m 2" descr="Imagem 2"/>
          <p:cNvPicPr>
            <a:picLocks noChangeAspect="1"/>
          </p:cNvPicPr>
          <p:nvPr/>
        </p:nvPicPr>
        <p:blipFill>
          <a:blip r:embed="rId3">
            <a:extLst/>
          </a:blip>
          <a:srcRect l="8237"/>
          <a:stretch>
            <a:fillRect/>
          </a:stretch>
        </p:blipFill>
        <p:spPr>
          <a:xfrm>
            <a:off x="152400" y="0"/>
            <a:ext cx="5093307" cy="6858000"/>
          </a:xfrm>
          <a:prstGeom prst="rect">
            <a:avLst/>
          </a:prstGeom>
          <a:ln w="12700">
            <a:miter lim="400000"/>
          </a:ln>
        </p:spPr>
      </p:pic>
      <p:pic>
        <p:nvPicPr>
          <p:cNvPr id="238"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39" name="Imagem 3" descr="Imagem 3"/>
          <p:cNvPicPr>
            <a:picLocks noChangeAspect="1"/>
          </p:cNvPicPr>
          <p:nvPr/>
        </p:nvPicPr>
        <p:blipFill>
          <a:blip r:embed="rId5">
            <a:extLst/>
          </a:blip>
          <a:stretch>
            <a:fillRect/>
          </a:stretch>
        </p:blipFill>
        <p:spPr>
          <a:xfrm>
            <a:off x="5086350" y="5430837"/>
            <a:ext cx="2019300" cy="1427163"/>
          </a:xfrm>
          <a:prstGeom prst="rect">
            <a:avLst/>
          </a:prstGeom>
          <a:ln w="12700">
            <a:miter lim="400000"/>
          </a:ln>
        </p:spPr>
      </p:pic>
      <p:sp>
        <p:nvSpPr>
          <p:cNvPr id="240" name="CaixaDeTexto 6"/>
          <p:cNvSpPr txBox="1"/>
          <p:nvPr/>
        </p:nvSpPr>
        <p:spPr>
          <a:xfrm>
            <a:off x="5086350" y="1066800"/>
            <a:ext cx="5715000" cy="980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Water, the liquid of life</a:t>
            </a:r>
          </a:p>
        </p:txBody>
      </p:sp>
      <p:sp>
        <p:nvSpPr>
          <p:cNvPr id="241" name="CaixaDeTexto 7"/>
          <p:cNvSpPr txBox="1"/>
          <p:nvPr/>
        </p:nvSpPr>
        <p:spPr>
          <a:xfrm>
            <a:off x="5086350" y="2544763"/>
            <a:ext cx="4648200" cy="250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The transport system within the bod</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A lubricant for movement</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The facilitator of digestion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agem 13" descr="Imagem 13"/>
          <p:cNvPicPr>
            <a:picLocks noChangeAspect="1"/>
          </p:cNvPicPr>
          <p:nvPr/>
        </p:nvPicPr>
        <p:blipFill>
          <a:blip r:embed="rId3">
            <a:extLst/>
          </a:blip>
          <a:stretch>
            <a:fillRect/>
          </a:stretch>
        </p:blipFill>
        <p:spPr>
          <a:xfrm>
            <a:off x="10452100" y="0"/>
            <a:ext cx="1739900" cy="6858000"/>
          </a:xfrm>
          <a:prstGeom prst="rect">
            <a:avLst/>
          </a:prstGeom>
          <a:ln w="12700">
            <a:miter lim="400000"/>
          </a:ln>
        </p:spPr>
      </p:pic>
      <p:pic>
        <p:nvPicPr>
          <p:cNvPr id="244" name="Imagem 3" descr="Imagem 3"/>
          <p:cNvPicPr>
            <a:picLocks noChangeAspect="1"/>
          </p:cNvPicPr>
          <p:nvPr/>
        </p:nvPicPr>
        <p:blipFill>
          <a:blip r:embed="rId4">
            <a:extLst/>
          </a:blip>
          <a:stretch>
            <a:fillRect/>
          </a:stretch>
        </p:blipFill>
        <p:spPr>
          <a:xfrm>
            <a:off x="5086350" y="5430837"/>
            <a:ext cx="2019300" cy="1427163"/>
          </a:xfrm>
          <a:prstGeom prst="rect">
            <a:avLst/>
          </a:prstGeom>
          <a:ln w="12700">
            <a:miter lim="400000"/>
          </a:ln>
        </p:spPr>
      </p:pic>
      <p:sp>
        <p:nvSpPr>
          <p:cNvPr id="245" name="CaixaDeTexto 6"/>
          <p:cNvSpPr txBox="1"/>
          <p:nvPr/>
        </p:nvSpPr>
        <p:spPr>
          <a:xfrm>
            <a:off x="5086350" y="1066800"/>
            <a:ext cx="5715000" cy="980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Water, the liquid of life</a:t>
            </a:r>
          </a:p>
        </p:txBody>
      </p:sp>
      <p:sp>
        <p:nvSpPr>
          <p:cNvPr id="246" name="CaixaDeTexto 7"/>
          <p:cNvSpPr txBox="1"/>
          <p:nvPr/>
        </p:nvSpPr>
        <p:spPr>
          <a:xfrm>
            <a:off x="5086350" y="2544763"/>
            <a:ext cx="4648200" cy="250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The prime transporter of waste via the kidneys</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A temperature regulator</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A major constituent of the circulating blood</a:t>
            </a:r>
          </a:p>
        </p:txBody>
      </p:sp>
      <p:pic>
        <p:nvPicPr>
          <p:cNvPr id="247" name="Imagem 3" descr="Imagem 3"/>
          <p:cNvPicPr>
            <a:picLocks noChangeAspect="1"/>
          </p:cNvPicPr>
          <p:nvPr/>
        </p:nvPicPr>
        <p:blipFill>
          <a:blip r:embed="rId5">
            <a:extLst/>
          </a:blip>
          <a:stretch>
            <a:fillRect/>
          </a:stretch>
        </p:blipFill>
        <p:spPr>
          <a:xfrm>
            <a:off x="381000" y="0"/>
            <a:ext cx="4572000" cy="6858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m 8" descr="Imagem 8"/>
          <p:cNvPicPr>
            <a:picLocks noChangeAspect="1"/>
          </p:cNvPicPr>
          <p:nvPr/>
        </p:nvPicPr>
        <p:blipFill>
          <a:blip r:embed="rId3">
            <a:extLst/>
          </a:blip>
          <a:stretch>
            <a:fillRect/>
          </a:stretch>
        </p:blipFill>
        <p:spPr>
          <a:xfrm>
            <a:off x="5240370" y="420467"/>
            <a:ext cx="6050877" cy="6437533"/>
          </a:xfrm>
          <a:prstGeom prst="rect">
            <a:avLst/>
          </a:prstGeom>
          <a:ln w="12700">
            <a:miter lim="400000"/>
          </a:ln>
        </p:spPr>
      </p:pic>
      <p:pic>
        <p:nvPicPr>
          <p:cNvPr id="250" name="Imagem 13" descr="Imagem 13"/>
          <p:cNvPicPr>
            <a:picLocks noChangeAspect="1"/>
          </p:cNvPicPr>
          <p:nvPr/>
        </p:nvPicPr>
        <p:blipFill>
          <a:blip r:embed="rId4">
            <a:extLst/>
          </a:blip>
          <a:stretch>
            <a:fillRect/>
          </a:stretch>
        </p:blipFill>
        <p:spPr>
          <a:xfrm>
            <a:off x="10452100" y="0"/>
            <a:ext cx="1739900" cy="6858000"/>
          </a:xfrm>
          <a:prstGeom prst="rect">
            <a:avLst/>
          </a:prstGeom>
          <a:ln w="12700">
            <a:miter lim="400000"/>
          </a:ln>
        </p:spPr>
      </p:pic>
      <p:pic>
        <p:nvPicPr>
          <p:cNvPr id="251" name="Imagem 3" descr="Imagem 3"/>
          <p:cNvPicPr>
            <a:picLocks noChangeAspect="1"/>
          </p:cNvPicPr>
          <p:nvPr/>
        </p:nvPicPr>
        <p:blipFill>
          <a:blip r:embed="rId5">
            <a:extLst/>
          </a:blip>
          <a:stretch>
            <a:fillRect/>
          </a:stretch>
        </p:blipFill>
        <p:spPr>
          <a:xfrm>
            <a:off x="190500" y="5430837"/>
            <a:ext cx="2019300" cy="1427163"/>
          </a:xfrm>
          <a:prstGeom prst="rect">
            <a:avLst/>
          </a:prstGeom>
          <a:ln w="12700">
            <a:miter lim="400000"/>
          </a:ln>
        </p:spPr>
      </p:pic>
      <p:sp>
        <p:nvSpPr>
          <p:cNvPr id="252" name="CaixaDeTexto 6"/>
          <p:cNvSpPr txBox="1"/>
          <p:nvPr/>
        </p:nvSpPr>
        <p:spPr>
          <a:xfrm>
            <a:off x="687421" y="1066800"/>
            <a:ext cx="5715001" cy="713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404040"/>
                </a:solidFill>
                <a:latin typeface="Avenir Heavy"/>
                <a:ea typeface="Avenir Heavy"/>
                <a:cs typeface="Avenir Heavy"/>
                <a:sym typeface="Avenir Heavy"/>
              </a:defRPr>
            </a:lvl1pPr>
          </a:lstStyle>
          <a:p>
            <a:r>
              <a:t>Liquids comes</a:t>
            </a:r>
          </a:p>
        </p:txBody>
      </p:sp>
      <p:sp>
        <p:nvSpPr>
          <p:cNvPr id="253" name="CaixaDeTexto 7"/>
          <p:cNvSpPr txBox="1"/>
          <p:nvPr/>
        </p:nvSpPr>
        <p:spPr>
          <a:xfrm>
            <a:off x="687421" y="2544763"/>
            <a:ext cx="4648201"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31774">
              <a:buSzPct val="100000"/>
              <a:buFont typeface="Arial"/>
              <a:buChar char="•"/>
              <a:defRPr sz="2800">
                <a:solidFill>
                  <a:srgbClr val="595959"/>
                </a:solidFill>
                <a:latin typeface="Avenir Book"/>
                <a:ea typeface="Avenir Book"/>
                <a:cs typeface="Avenir Book"/>
                <a:sym typeface="Avenir Book"/>
              </a:defRPr>
            </a:pPr>
            <a:r>
              <a:t>Two third from ingested liquid</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One third from our food</a:t>
            </a:r>
          </a:p>
          <a:p>
            <a:pPr marL="457200" indent="-457200" defTabSz="931774">
              <a:buSzPct val="100000"/>
              <a:buFont typeface="Arial"/>
              <a:buChar char="•"/>
              <a:defRPr sz="2800">
                <a:solidFill>
                  <a:srgbClr val="595959"/>
                </a:solidFill>
                <a:latin typeface="Avenir Book"/>
                <a:ea typeface="Avenir Book"/>
                <a:cs typeface="Avenir Book"/>
                <a:sym typeface="Avenir Book"/>
              </a:defRPr>
            </a:pPr>
            <a:r>
              <a:t>From a small amount of liquid synthesized during food metabolism</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00461C"/>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3339</Words>
  <Application>Microsoft Macintosh PowerPoint</Application>
  <PresentationFormat>Widescreen</PresentationFormat>
  <Paragraphs>233</Paragraphs>
  <Slides>54</Slides>
  <Notes>53</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54</vt:i4>
      </vt:variant>
    </vt:vector>
  </HeadingPairs>
  <TitlesOfParts>
    <vt:vector size="63" baseType="lpstr">
      <vt:lpstr>Americana BT</vt:lpstr>
      <vt:lpstr>Arial</vt:lpstr>
      <vt:lpstr>Avenir Book</vt:lpstr>
      <vt:lpstr>Avenir Heavy</vt:lpstr>
      <vt:lpstr>Avenir Roman</vt:lpstr>
      <vt:lpstr>Calibri</vt:lpstr>
      <vt:lpstr>Calibri Light</vt:lpstr>
      <vt:lpstr>Humanst521 BT</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Vitor Moreira santos</cp:lastModifiedBy>
  <cp:revision>1</cp:revision>
  <dcterms:modified xsi:type="dcterms:W3CDTF">2018-11-13T13:29:47Z</dcterms:modified>
</cp:coreProperties>
</file>